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80" r:id="rId22"/>
    <p:sldId id="281" r:id="rId23"/>
    <p:sldId id="282" r:id="rId24"/>
    <p:sldId id="283" r:id="rId25"/>
    <p:sldId id="284" r:id="rId26"/>
    <p:sldId id="285" r:id="rId27"/>
    <p:sldId id="275" r:id="rId28"/>
    <p:sldId id="286" r:id="rId29"/>
    <p:sldId id="276" r:id="rId30"/>
    <p:sldId id="277" r:id="rId31"/>
    <p:sldId id="278" r:id="rId32"/>
    <p:sldId id="279" r:id="rId33"/>
    <p:sldId id="288" r:id="rId34"/>
    <p:sldId id="303" r:id="rId35"/>
    <p:sldId id="304"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9" d="100"/>
          <a:sy n="69" d="100"/>
        </p:scale>
        <p:origin x="103" y="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4/23/2018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4/23/2018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EFA67-563F-4980-99CB-041B7432D80E}"/>
              </a:ext>
            </a:extLst>
          </p:cNvPr>
          <p:cNvSpPr>
            <a:spLocks noGrp="1"/>
          </p:cNvSpPr>
          <p:nvPr>
            <p:ph type="ctrTitle"/>
          </p:nvPr>
        </p:nvSpPr>
        <p:spPr/>
        <p:txBody>
          <a:bodyPr/>
          <a:lstStyle/>
          <a:p>
            <a:r>
              <a:rPr lang="en-US" dirty="0"/>
              <a:t>Signs of demons</a:t>
            </a:r>
            <a:br>
              <a:rPr lang="en-US" dirty="0"/>
            </a:br>
            <a:endParaRPr lang="en-US" dirty="0"/>
          </a:p>
        </p:txBody>
      </p:sp>
      <p:sp>
        <p:nvSpPr>
          <p:cNvPr id="3" name="Subtitle 2">
            <a:extLst>
              <a:ext uri="{FF2B5EF4-FFF2-40B4-BE49-F238E27FC236}">
                <a16:creationId xmlns:a16="http://schemas.microsoft.com/office/drawing/2014/main" id="{07E0BB45-3B8A-4D0B-8275-AB7F4D22829F}"/>
              </a:ext>
            </a:extLst>
          </p:cNvPr>
          <p:cNvSpPr>
            <a:spLocks noGrp="1"/>
          </p:cNvSpPr>
          <p:nvPr>
            <p:ph type="subTitle" idx="1"/>
          </p:nvPr>
        </p:nvSpPr>
        <p:spPr/>
        <p:txBody>
          <a:bodyPr/>
          <a:lstStyle/>
          <a:p>
            <a:r>
              <a:rPr lang="en-US" dirty="0"/>
              <a:t>Demons are like squatters they will go as far as you let them</a:t>
            </a:r>
          </a:p>
        </p:txBody>
      </p:sp>
    </p:spTree>
    <p:extLst>
      <p:ext uri="{BB962C8B-B14F-4D97-AF65-F5344CB8AC3E}">
        <p14:creationId xmlns:p14="http://schemas.microsoft.com/office/powerpoint/2010/main" val="315941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B58B3-8F38-45D9-BA51-7D5628B2DE39}"/>
              </a:ext>
            </a:extLst>
          </p:cNvPr>
          <p:cNvSpPr>
            <a:spLocks noGrp="1"/>
          </p:cNvSpPr>
          <p:nvPr>
            <p:ph type="title"/>
          </p:nvPr>
        </p:nvSpPr>
        <p:spPr>
          <a:xfrm>
            <a:off x="1141413" y="336332"/>
            <a:ext cx="9905998" cy="1334814"/>
          </a:xfrm>
        </p:spPr>
        <p:txBody>
          <a:bodyPr/>
          <a:lstStyle/>
          <a:p>
            <a:r>
              <a:rPr lang="en-US" dirty="0"/>
              <a:t>MARK 5 SIGNS OF DEMONS</a:t>
            </a:r>
          </a:p>
        </p:txBody>
      </p:sp>
      <p:sp>
        <p:nvSpPr>
          <p:cNvPr id="3" name="Content Placeholder 2">
            <a:extLst>
              <a:ext uri="{FF2B5EF4-FFF2-40B4-BE49-F238E27FC236}">
                <a16:creationId xmlns:a16="http://schemas.microsoft.com/office/drawing/2014/main" id="{7C9FCCB6-63FC-47DC-8558-125045CF5129}"/>
              </a:ext>
            </a:extLst>
          </p:cNvPr>
          <p:cNvSpPr>
            <a:spLocks noGrp="1"/>
          </p:cNvSpPr>
          <p:nvPr>
            <p:ph idx="1"/>
          </p:nvPr>
        </p:nvSpPr>
        <p:spPr>
          <a:xfrm>
            <a:off x="1141412" y="1408386"/>
            <a:ext cx="9905999" cy="5323490"/>
          </a:xfrm>
        </p:spPr>
        <p:txBody>
          <a:bodyPr>
            <a:normAutofit fontScale="92500"/>
          </a:bodyPr>
          <a:lstStyle/>
          <a:p>
            <a:r>
              <a:rPr lang="en-US" dirty="0"/>
              <a:t>Mar 5:10  And he besought him much that he would not send them away out of the country. </a:t>
            </a:r>
          </a:p>
          <a:p>
            <a:r>
              <a:rPr lang="en-US" dirty="0"/>
              <a:t>Mar 5:11  Now there was there nigh unto the mountains a great herd of swine feeding. </a:t>
            </a:r>
          </a:p>
          <a:p>
            <a:r>
              <a:rPr lang="en-US" dirty="0"/>
              <a:t>Mar 5:12  And all the devils besought him, saying, Send us into the swine, that we may enter into them. </a:t>
            </a:r>
            <a:r>
              <a:rPr lang="en-US" sz="2800" dirty="0">
                <a:solidFill>
                  <a:srgbClr val="FF0000"/>
                </a:solidFill>
              </a:rPr>
              <a:t>ALWAYS WANT TO BE IN A BODY</a:t>
            </a:r>
          </a:p>
          <a:p>
            <a:r>
              <a:rPr lang="en-US" dirty="0"/>
              <a:t>Mar 5:13  And </a:t>
            </a:r>
            <a:r>
              <a:rPr lang="en-US" dirty="0">
                <a:solidFill>
                  <a:srgbClr val="FF0000"/>
                </a:solidFill>
              </a:rPr>
              <a:t>forthwith Jesus gave them leave. And the unclean spirits went out</a:t>
            </a:r>
            <a:r>
              <a:rPr lang="en-US" dirty="0"/>
              <a:t>, and entered into the swine: and the herd ran violently down a steep place into the sea, (they were about two thousand;) and were choked in the sea.      </a:t>
            </a:r>
            <a:r>
              <a:rPr lang="en-US" sz="2800" dirty="0">
                <a:solidFill>
                  <a:srgbClr val="FF0000"/>
                </a:solidFill>
              </a:rPr>
              <a:t>WHEN YOU CAST THEM OUT FORBID THEM FROM ENTERING PETS OR CHILDREN OR ANYTHING NEARBY   OCCULT TRANSFERENCE</a:t>
            </a:r>
          </a:p>
          <a:p>
            <a:endParaRPr lang="en-US" dirty="0"/>
          </a:p>
        </p:txBody>
      </p:sp>
    </p:spTree>
    <p:extLst>
      <p:ext uri="{BB962C8B-B14F-4D97-AF65-F5344CB8AC3E}">
        <p14:creationId xmlns:p14="http://schemas.microsoft.com/office/powerpoint/2010/main" val="1282844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632A9-AB11-4B80-B0CD-9546EE240537}"/>
              </a:ext>
            </a:extLst>
          </p:cNvPr>
          <p:cNvSpPr>
            <a:spLocks noGrp="1"/>
          </p:cNvSpPr>
          <p:nvPr>
            <p:ph type="title"/>
          </p:nvPr>
        </p:nvSpPr>
        <p:spPr>
          <a:xfrm>
            <a:off x="1141413" y="315310"/>
            <a:ext cx="9905998" cy="1240221"/>
          </a:xfrm>
        </p:spPr>
        <p:txBody>
          <a:bodyPr/>
          <a:lstStyle/>
          <a:p>
            <a:r>
              <a:rPr lang="en-US" dirty="0"/>
              <a:t>MARK 5 SIGNS OF DEMONS</a:t>
            </a:r>
          </a:p>
        </p:txBody>
      </p:sp>
      <p:sp>
        <p:nvSpPr>
          <p:cNvPr id="3" name="Content Placeholder 2">
            <a:extLst>
              <a:ext uri="{FF2B5EF4-FFF2-40B4-BE49-F238E27FC236}">
                <a16:creationId xmlns:a16="http://schemas.microsoft.com/office/drawing/2014/main" id="{A65D9D27-89C8-4C36-9C42-8F6647010093}"/>
              </a:ext>
            </a:extLst>
          </p:cNvPr>
          <p:cNvSpPr>
            <a:spLocks noGrp="1"/>
          </p:cNvSpPr>
          <p:nvPr>
            <p:ph idx="1"/>
          </p:nvPr>
        </p:nvSpPr>
        <p:spPr>
          <a:xfrm>
            <a:off x="1141412" y="1340069"/>
            <a:ext cx="9905999" cy="5412828"/>
          </a:xfrm>
        </p:spPr>
        <p:txBody>
          <a:bodyPr>
            <a:normAutofit fontScale="92500"/>
          </a:bodyPr>
          <a:lstStyle/>
          <a:p>
            <a:r>
              <a:rPr lang="en-US" sz="2800" b="1" dirty="0"/>
              <a:t>Mar 5:14  And they that fed the swine fled, and told </a:t>
            </a:r>
            <a:r>
              <a:rPr lang="en-US" sz="2800" b="1" i="1" dirty="0"/>
              <a:t>it</a:t>
            </a:r>
            <a:r>
              <a:rPr lang="en-US" sz="2800" b="1" dirty="0"/>
              <a:t> in the city, and in the country. And they went out to see what it was that was done. </a:t>
            </a:r>
          </a:p>
          <a:p>
            <a:r>
              <a:rPr lang="en-US" sz="2800" b="1" dirty="0"/>
              <a:t>Mar 5:15  And they come to Jesus, and see him that was possessed with the devil, and had the legion, sitting, and clothed, and in his right mind: and </a:t>
            </a:r>
            <a:r>
              <a:rPr lang="en-US" sz="2800" b="1" dirty="0">
                <a:solidFill>
                  <a:srgbClr val="FF0000"/>
                </a:solidFill>
              </a:rPr>
              <a:t>they were afraid</a:t>
            </a:r>
            <a:r>
              <a:rPr lang="en-US" sz="2800" b="1" dirty="0"/>
              <a:t>. </a:t>
            </a:r>
          </a:p>
          <a:p>
            <a:r>
              <a:rPr lang="en-US" sz="2800" b="1" dirty="0"/>
              <a:t>Mar 5:16  And they that saw </a:t>
            </a:r>
            <a:r>
              <a:rPr lang="en-US" sz="2800" b="1" i="1" dirty="0"/>
              <a:t>it</a:t>
            </a:r>
            <a:r>
              <a:rPr lang="en-US" sz="2800" b="1" dirty="0"/>
              <a:t> told them how it befell to him that was possessed with the devil, and </a:t>
            </a:r>
            <a:r>
              <a:rPr lang="en-US" sz="2800" b="1" i="1" dirty="0"/>
              <a:t>also</a:t>
            </a:r>
            <a:r>
              <a:rPr lang="en-US" sz="2800" b="1" dirty="0"/>
              <a:t> concerning the swine. </a:t>
            </a:r>
          </a:p>
          <a:p>
            <a:r>
              <a:rPr lang="en-US" sz="2800" b="1" dirty="0"/>
              <a:t>Mar 5:17  And they began to </a:t>
            </a:r>
            <a:r>
              <a:rPr lang="en-US" sz="2800" b="1" dirty="0">
                <a:solidFill>
                  <a:srgbClr val="FF0000"/>
                </a:solidFill>
              </a:rPr>
              <a:t>pray him to depart out </a:t>
            </a:r>
            <a:r>
              <a:rPr lang="en-US" sz="2800" b="1" dirty="0"/>
              <a:t>of their coasts. </a:t>
            </a:r>
          </a:p>
          <a:p>
            <a:endParaRPr lang="en-US" b="1" dirty="0"/>
          </a:p>
        </p:txBody>
      </p:sp>
    </p:spTree>
    <p:extLst>
      <p:ext uri="{BB962C8B-B14F-4D97-AF65-F5344CB8AC3E}">
        <p14:creationId xmlns:p14="http://schemas.microsoft.com/office/powerpoint/2010/main" val="1228270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21C71-E89B-4368-BBED-229281AB77B4}"/>
              </a:ext>
            </a:extLst>
          </p:cNvPr>
          <p:cNvSpPr>
            <a:spLocks noGrp="1"/>
          </p:cNvSpPr>
          <p:nvPr>
            <p:ph type="title"/>
          </p:nvPr>
        </p:nvSpPr>
        <p:spPr>
          <a:xfrm>
            <a:off x="1141413" y="304800"/>
            <a:ext cx="9905998" cy="1219200"/>
          </a:xfrm>
        </p:spPr>
        <p:txBody>
          <a:bodyPr/>
          <a:lstStyle/>
          <a:p>
            <a:r>
              <a:rPr lang="en-US" dirty="0"/>
              <a:t>MARK 5 SIGNS OF DEMON POSSESSION</a:t>
            </a:r>
          </a:p>
        </p:txBody>
      </p:sp>
      <p:sp>
        <p:nvSpPr>
          <p:cNvPr id="3" name="Content Placeholder 2">
            <a:extLst>
              <a:ext uri="{FF2B5EF4-FFF2-40B4-BE49-F238E27FC236}">
                <a16:creationId xmlns:a16="http://schemas.microsoft.com/office/drawing/2014/main" id="{AA68F987-6E4A-4A74-A5BA-137EF184C586}"/>
              </a:ext>
            </a:extLst>
          </p:cNvPr>
          <p:cNvSpPr>
            <a:spLocks noGrp="1"/>
          </p:cNvSpPr>
          <p:nvPr>
            <p:ph idx="1"/>
          </p:nvPr>
        </p:nvSpPr>
        <p:spPr>
          <a:xfrm>
            <a:off x="1141412" y="1524000"/>
            <a:ext cx="9905999" cy="5197366"/>
          </a:xfrm>
        </p:spPr>
        <p:txBody>
          <a:bodyPr>
            <a:normAutofit fontScale="92500" lnSpcReduction="20000"/>
          </a:bodyPr>
          <a:lstStyle/>
          <a:p>
            <a:r>
              <a:rPr lang="en-US" sz="3200" b="1" dirty="0"/>
              <a:t>Mar 5:18  And when he was come into the ship, he that</a:t>
            </a:r>
            <a:r>
              <a:rPr lang="en-US" sz="3200" b="1" dirty="0">
                <a:solidFill>
                  <a:srgbClr val="FF0000"/>
                </a:solidFill>
              </a:rPr>
              <a:t> had been possessed with the devil</a:t>
            </a:r>
            <a:r>
              <a:rPr lang="en-US" sz="3200" b="1" dirty="0"/>
              <a:t> prayed him that he might be with him. </a:t>
            </a:r>
          </a:p>
          <a:p>
            <a:r>
              <a:rPr lang="en-US" sz="3200" b="1" dirty="0"/>
              <a:t>Mar 5:19  Howbeit Jesus suffered him not, but </a:t>
            </a:r>
            <a:r>
              <a:rPr lang="en-US" sz="3200" b="1" dirty="0" err="1"/>
              <a:t>saith</a:t>
            </a:r>
            <a:r>
              <a:rPr lang="en-US" sz="3200" b="1" dirty="0"/>
              <a:t> unto him, Go home to thy </a:t>
            </a:r>
            <a:r>
              <a:rPr lang="en-US" sz="3200" b="1" dirty="0">
                <a:solidFill>
                  <a:srgbClr val="FF0000"/>
                </a:solidFill>
              </a:rPr>
              <a:t>friends, and tell them how great things the Lord hath done for thee, and hath had compassion on thee</a:t>
            </a:r>
            <a:r>
              <a:rPr lang="en-US" sz="3200" b="1" dirty="0"/>
              <a:t>. </a:t>
            </a:r>
          </a:p>
          <a:p>
            <a:r>
              <a:rPr lang="en-US" sz="3200" b="1" dirty="0"/>
              <a:t>Mar 5:20  And he departed, </a:t>
            </a:r>
            <a:r>
              <a:rPr lang="en-US" sz="3200" b="1" dirty="0">
                <a:solidFill>
                  <a:srgbClr val="FF0000"/>
                </a:solidFill>
              </a:rPr>
              <a:t>and began to publish </a:t>
            </a:r>
            <a:r>
              <a:rPr lang="en-US" sz="3200" b="1" dirty="0"/>
              <a:t>in </a:t>
            </a:r>
            <a:r>
              <a:rPr lang="en-US" sz="3200" b="1" dirty="0">
                <a:solidFill>
                  <a:srgbClr val="FF0000"/>
                </a:solidFill>
              </a:rPr>
              <a:t>Decapolis how great things Jesus had done for him</a:t>
            </a:r>
            <a:r>
              <a:rPr lang="en-US" sz="3200" b="1" dirty="0"/>
              <a:t>: and all </a:t>
            </a:r>
            <a:r>
              <a:rPr lang="en-US" sz="3200" b="1" i="1" dirty="0"/>
              <a:t>men</a:t>
            </a:r>
            <a:r>
              <a:rPr lang="en-US" sz="3200" b="1" dirty="0"/>
              <a:t> </a:t>
            </a:r>
            <a:r>
              <a:rPr lang="en-US" sz="3200" b="1" dirty="0">
                <a:solidFill>
                  <a:srgbClr val="FF0000"/>
                </a:solidFill>
              </a:rPr>
              <a:t>did marvel</a:t>
            </a:r>
            <a:r>
              <a:rPr lang="en-US" sz="3200" b="1" dirty="0"/>
              <a:t>. </a:t>
            </a:r>
          </a:p>
          <a:p>
            <a:endParaRPr lang="en-US" b="1" dirty="0"/>
          </a:p>
        </p:txBody>
      </p:sp>
    </p:spTree>
    <p:extLst>
      <p:ext uri="{BB962C8B-B14F-4D97-AF65-F5344CB8AC3E}">
        <p14:creationId xmlns:p14="http://schemas.microsoft.com/office/powerpoint/2010/main" val="2242825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EFFCB-C263-4856-870A-B3502B9BAF53}"/>
              </a:ext>
            </a:extLst>
          </p:cNvPr>
          <p:cNvSpPr>
            <a:spLocks noGrp="1"/>
          </p:cNvSpPr>
          <p:nvPr>
            <p:ph type="title"/>
          </p:nvPr>
        </p:nvSpPr>
        <p:spPr>
          <a:xfrm>
            <a:off x="1141413" y="105103"/>
            <a:ext cx="9905998" cy="1150883"/>
          </a:xfrm>
        </p:spPr>
        <p:txBody>
          <a:bodyPr/>
          <a:lstStyle/>
          <a:p>
            <a:r>
              <a:rPr lang="en-US" dirty="0"/>
              <a:t>SIGNS OF DEMON POSSESSION</a:t>
            </a:r>
          </a:p>
        </p:txBody>
      </p:sp>
      <p:sp>
        <p:nvSpPr>
          <p:cNvPr id="3" name="Content Placeholder 2">
            <a:extLst>
              <a:ext uri="{FF2B5EF4-FFF2-40B4-BE49-F238E27FC236}">
                <a16:creationId xmlns:a16="http://schemas.microsoft.com/office/drawing/2014/main" id="{71FD28F3-FABB-44DB-BC49-20A6B40DA4C5}"/>
              </a:ext>
            </a:extLst>
          </p:cNvPr>
          <p:cNvSpPr>
            <a:spLocks noGrp="1"/>
          </p:cNvSpPr>
          <p:nvPr>
            <p:ph idx="1"/>
          </p:nvPr>
        </p:nvSpPr>
        <p:spPr>
          <a:xfrm>
            <a:off x="1141412" y="987972"/>
            <a:ext cx="9905999" cy="5602014"/>
          </a:xfrm>
        </p:spPr>
        <p:txBody>
          <a:bodyPr>
            <a:normAutofit fontScale="92500" lnSpcReduction="10000"/>
          </a:bodyPr>
          <a:lstStyle/>
          <a:p>
            <a:r>
              <a:rPr lang="en-US" b="1" dirty="0"/>
              <a:t>SUMMARY</a:t>
            </a:r>
          </a:p>
          <a:p>
            <a:r>
              <a:rPr lang="en-US" sz="2800" b="1" dirty="0">
                <a:solidFill>
                  <a:srgbClr val="FF0000"/>
                </a:solidFill>
              </a:rPr>
              <a:t>INDWELLING</a:t>
            </a:r>
            <a:r>
              <a:rPr lang="en-US" b="1" dirty="0"/>
              <a:t> V2</a:t>
            </a:r>
          </a:p>
          <a:p>
            <a:r>
              <a:rPr lang="en-US" sz="2800" b="1" dirty="0">
                <a:solidFill>
                  <a:srgbClr val="FF0000"/>
                </a:solidFill>
              </a:rPr>
              <a:t>UNUSUAL PHYSICAL STRENGTH </a:t>
            </a:r>
            <a:r>
              <a:rPr lang="en-US" b="1" dirty="0"/>
              <a:t>V3  IN JESUS CHRIST NAME COMMAND DEMONS NOT GIVE HIM/HER SUPERNATURAL STRENGTH</a:t>
            </a:r>
          </a:p>
          <a:p>
            <a:r>
              <a:rPr lang="en-US" sz="2800" b="1" dirty="0">
                <a:solidFill>
                  <a:srgbClr val="FF0000"/>
                </a:solidFill>
              </a:rPr>
              <a:t>FITS OF RAGE </a:t>
            </a:r>
            <a:r>
              <a:rPr lang="en-US" b="1" dirty="0"/>
              <a:t>V4</a:t>
            </a:r>
          </a:p>
          <a:p>
            <a:r>
              <a:rPr lang="en-US" sz="2800" b="1" dirty="0">
                <a:solidFill>
                  <a:srgbClr val="FF0000"/>
                </a:solidFill>
              </a:rPr>
              <a:t>SPLITTING OF PERSONALITY </a:t>
            </a:r>
            <a:r>
              <a:rPr lang="en-US" b="1" dirty="0"/>
              <a:t>VV 6, 7</a:t>
            </a:r>
          </a:p>
          <a:p>
            <a:r>
              <a:rPr lang="en-US" sz="2800" b="1" dirty="0">
                <a:solidFill>
                  <a:srgbClr val="FF0000"/>
                </a:solidFill>
              </a:rPr>
              <a:t>RESISTANCE TO SPIRITUAL THINGS </a:t>
            </a:r>
            <a:r>
              <a:rPr lang="en-US" b="1" dirty="0"/>
              <a:t>V 7</a:t>
            </a:r>
          </a:p>
          <a:p>
            <a:r>
              <a:rPr lang="en-US" sz="2800" b="1" dirty="0">
                <a:solidFill>
                  <a:srgbClr val="FF0000"/>
                </a:solidFill>
              </a:rPr>
              <a:t>CLAIRVOYANT POWERS  </a:t>
            </a:r>
            <a:r>
              <a:rPr lang="en-US" b="1" dirty="0"/>
              <a:t>KNOWS THINGS  DO NOT DISCUSS THINGS</a:t>
            </a:r>
          </a:p>
          <a:p>
            <a:r>
              <a:rPr lang="en-US" sz="2800" b="1" dirty="0">
                <a:solidFill>
                  <a:srgbClr val="FF0000"/>
                </a:solidFill>
              </a:rPr>
              <a:t>ALTERATION OF PERSONALITY </a:t>
            </a:r>
            <a:r>
              <a:rPr lang="en-US" b="1" dirty="0"/>
              <a:t>HELLISH V 9 LEGION</a:t>
            </a:r>
          </a:p>
          <a:p>
            <a:r>
              <a:rPr lang="en-US" sz="2800" b="1" dirty="0">
                <a:solidFill>
                  <a:srgbClr val="FF0000"/>
                </a:solidFill>
              </a:rPr>
              <a:t>OCCULT TRANSFERENCE </a:t>
            </a:r>
            <a:r>
              <a:rPr lang="en-US" b="1" dirty="0"/>
              <a:t>V 13 CAST OUT AND WENT INTO PIGS</a:t>
            </a:r>
          </a:p>
          <a:p>
            <a:endParaRPr lang="en-US" b="1" dirty="0"/>
          </a:p>
          <a:p>
            <a:endParaRPr lang="en-US" b="1" dirty="0"/>
          </a:p>
        </p:txBody>
      </p:sp>
    </p:spTree>
    <p:extLst>
      <p:ext uri="{BB962C8B-B14F-4D97-AF65-F5344CB8AC3E}">
        <p14:creationId xmlns:p14="http://schemas.microsoft.com/office/powerpoint/2010/main" val="331188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E7D4B-4558-48A7-B53A-F7731FD6C472}"/>
              </a:ext>
            </a:extLst>
          </p:cNvPr>
          <p:cNvSpPr>
            <a:spLocks noGrp="1"/>
          </p:cNvSpPr>
          <p:nvPr>
            <p:ph type="title"/>
          </p:nvPr>
        </p:nvSpPr>
        <p:spPr>
          <a:xfrm>
            <a:off x="1141412" y="399393"/>
            <a:ext cx="10341139" cy="1240221"/>
          </a:xfrm>
        </p:spPr>
        <p:txBody>
          <a:bodyPr/>
          <a:lstStyle/>
          <a:p>
            <a:r>
              <a:rPr lang="en-US" dirty="0"/>
              <a:t>DEMONIC MANIFESTATIONS IN THE NEW TESTAMENT</a:t>
            </a:r>
          </a:p>
        </p:txBody>
      </p:sp>
      <p:sp>
        <p:nvSpPr>
          <p:cNvPr id="3" name="Content Placeholder 2">
            <a:extLst>
              <a:ext uri="{FF2B5EF4-FFF2-40B4-BE49-F238E27FC236}">
                <a16:creationId xmlns:a16="http://schemas.microsoft.com/office/drawing/2014/main" id="{5C8E8D16-CBA5-4CC6-82E2-67F6A6BA7525}"/>
              </a:ext>
            </a:extLst>
          </p:cNvPr>
          <p:cNvSpPr>
            <a:spLocks noGrp="1"/>
          </p:cNvSpPr>
          <p:nvPr>
            <p:ph idx="1"/>
          </p:nvPr>
        </p:nvSpPr>
        <p:spPr>
          <a:xfrm>
            <a:off x="1141412" y="1418896"/>
            <a:ext cx="9905999" cy="5439103"/>
          </a:xfrm>
        </p:spPr>
        <p:txBody>
          <a:bodyPr>
            <a:normAutofit fontScale="85000" lnSpcReduction="20000"/>
          </a:bodyPr>
          <a:lstStyle/>
          <a:p>
            <a:r>
              <a:rPr lang="en-US" dirty="0"/>
              <a:t>(1)	</a:t>
            </a:r>
            <a:r>
              <a:rPr lang="en-US" sz="3000" dirty="0">
                <a:solidFill>
                  <a:srgbClr val="FF0000"/>
                </a:solidFill>
              </a:rPr>
              <a:t>Convulsions</a:t>
            </a:r>
            <a:r>
              <a:rPr lang="en-US" dirty="0"/>
              <a:t> (Mar 1:26; 5:4; 9:20-26; </a:t>
            </a:r>
            <a:r>
              <a:rPr lang="en-US" dirty="0" err="1"/>
              <a:t>Luk</a:t>
            </a:r>
            <a:r>
              <a:rPr lang="en-US" dirty="0"/>
              <a:t> 4:35; 9:42)</a:t>
            </a:r>
          </a:p>
          <a:p>
            <a:r>
              <a:rPr lang="en-US" dirty="0"/>
              <a:t>(2)	</a:t>
            </a:r>
            <a:r>
              <a:rPr lang="en-US" sz="3000" dirty="0">
                <a:solidFill>
                  <a:srgbClr val="FF0000"/>
                </a:solidFill>
              </a:rPr>
              <a:t>Falling</a:t>
            </a:r>
            <a:r>
              <a:rPr lang="en-US" dirty="0"/>
              <a:t> (Mat 17:15)</a:t>
            </a:r>
          </a:p>
          <a:p>
            <a:r>
              <a:rPr lang="en-US" dirty="0"/>
              <a:t>(3)	</a:t>
            </a:r>
            <a:r>
              <a:rPr lang="en-US" sz="3000" dirty="0">
                <a:solidFill>
                  <a:srgbClr val="FF0000"/>
                </a:solidFill>
              </a:rPr>
              <a:t>Stretched and disjointed body movements</a:t>
            </a:r>
            <a:r>
              <a:rPr lang="en-US" dirty="0"/>
              <a:t> (Mar 9:18)</a:t>
            </a:r>
          </a:p>
          <a:p>
            <a:r>
              <a:rPr lang="en-US" dirty="0"/>
              <a:t>(4)	</a:t>
            </a:r>
            <a:r>
              <a:rPr lang="en-US" sz="3000" dirty="0">
                <a:solidFill>
                  <a:srgbClr val="FF0000"/>
                </a:solidFill>
              </a:rPr>
              <a:t>Deformity </a:t>
            </a:r>
            <a:r>
              <a:rPr lang="en-US" dirty="0"/>
              <a:t>(</a:t>
            </a:r>
            <a:r>
              <a:rPr lang="en-US" dirty="0" err="1"/>
              <a:t>Luk</a:t>
            </a:r>
            <a:r>
              <a:rPr lang="en-US" dirty="0"/>
              <a:t> 13:11)</a:t>
            </a:r>
          </a:p>
          <a:p>
            <a:r>
              <a:rPr lang="en-US" dirty="0"/>
              <a:t>(5)	</a:t>
            </a:r>
            <a:r>
              <a:rPr lang="en-US" sz="3000" dirty="0">
                <a:solidFill>
                  <a:srgbClr val="FF0000"/>
                </a:solidFill>
              </a:rPr>
              <a:t>Foaming at the mouth </a:t>
            </a:r>
            <a:r>
              <a:rPr lang="en-US" dirty="0"/>
              <a:t>(Mar 9:18, 20; </a:t>
            </a:r>
            <a:r>
              <a:rPr lang="en-US" dirty="0" err="1"/>
              <a:t>Luk</a:t>
            </a:r>
            <a:r>
              <a:rPr lang="en-US" dirty="0"/>
              <a:t> 9:39)</a:t>
            </a:r>
          </a:p>
          <a:p>
            <a:r>
              <a:rPr lang="en-US" dirty="0"/>
              <a:t>(6)	</a:t>
            </a:r>
            <a:r>
              <a:rPr lang="en-US" sz="3000" dirty="0">
                <a:solidFill>
                  <a:srgbClr val="FF0000"/>
                </a:solidFill>
              </a:rPr>
              <a:t>Shrieking and screaming </a:t>
            </a:r>
            <a:r>
              <a:rPr lang="en-US" dirty="0"/>
              <a:t>(Mar 1:26; 5:5; 9:26; Act 8:7)</a:t>
            </a:r>
          </a:p>
          <a:p>
            <a:r>
              <a:rPr lang="en-US" dirty="0"/>
              <a:t>(7)	</a:t>
            </a:r>
            <a:r>
              <a:rPr lang="en-US" sz="3000" dirty="0">
                <a:solidFill>
                  <a:srgbClr val="FF0000"/>
                </a:solidFill>
              </a:rPr>
              <a:t>Demons speaking </a:t>
            </a:r>
            <a:r>
              <a:rPr lang="en-US" dirty="0"/>
              <a:t>(Mar 1:34; 3:11; 8:31; </a:t>
            </a:r>
            <a:r>
              <a:rPr lang="en-US" dirty="0" err="1"/>
              <a:t>Luk</a:t>
            </a:r>
            <a:r>
              <a:rPr lang="en-US" dirty="0"/>
              <a:t> 4:41; 8:28; Act 16:17; 19:15)</a:t>
            </a:r>
          </a:p>
          <a:p>
            <a:r>
              <a:rPr lang="en-US" dirty="0"/>
              <a:t>(8)	</a:t>
            </a:r>
            <a:r>
              <a:rPr lang="en-US" sz="3300" dirty="0">
                <a:solidFill>
                  <a:srgbClr val="FF0000"/>
                </a:solidFill>
              </a:rPr>
              <a:t>Deaf</a:t>
            </a:r>
            <a:r>
              <a:rPr lang="en-US" dirty="0"/>
              <a:t> (Mar 9:25-26; </a:t>
            </a:r>
            <a:r>
              <a:rPr lang="en-US" dirty="0" err="1"/>
              <a:t>Luk</a:t>
            </a:r>
            <a:r>
              <a:rPr lang="en-US" dirty="0"/>
              <a:t> 11:14)</a:t>
            </a:r>
          </a:p>
          <a:p>
            <a:r>
              <a:rPr lang="en-US" dirty="0"/>
              <a:t>(9)	</a:t>
            </a:r>
            <a:r>
              <a:rPr lang="en-US" sz="3300" dirty="0">
                <a:solidFill>
                  <a:srgbClr val="FF0000"/>
                </a:solidFill>
              </a:rPr>
              <a:t>Mute</a:t>
            </a:r>
            <a:r>
              <a:rPr lang="en-US" dirty="0"/>
              <a:t> (Mar 9:25, 32-33; </a:t>
            </a:r>
            <a:r>
              <a:rPr lang="en-US" dirty="0" err="1"/>
              <a:t>Luk</a:t>
            </a:r>
            <a:r>
              <a:rPr lang="en-US" dirty="0"/>
              <a:t> 11:14)</a:t>
            </a:r>
          </a:p>
          <a:p>
            <a:r>
              <a:rPr lang="en-US" dirty="0"/>
              <a:t>(10)	</a:t>
            </a:r>
            <a:r>
              <a:rPr lang="en-US" sz="3300" dirty="0">
                <a:solidFill>
                  <a:srgbClr val="FF0000"/>
                </a:solidFill>
              </a:rPr>
              <a:t>Blindness</a:t>
            </a:r>
            <a:r>
              <a:rPr lang="en-US" dirty="0"/>
              <a:t> (Mat 12:22)</a:t>
            </a:r>
          </a:p>
          <a:p>
            <a:endParaRPr lang="en-US" dirty="0"/>
          </a:p>
        </p:txBody>
      </p:sp>
    </p:spTree>
    <p:extLst>
      <p:ext uri="{BB962C8B-B14F-4D97-AF65-F5344CB8AC3E}">
        <p14:creationId xmlns:p14="http://schemas.microsoft.com/office/powerpoint/2010/main" val="4084865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4D346-D2B0-436C-A16C-A4097E209AAF}"/>
              </a:ext>
            </a:extLst>
          </p:cNvPr>
          <p:cNvSpPr>
            <a:spLocks noGrp="1"/>
          </p:cNvSpPr>
          <p:nvPr>
            <p:ph type="title"/>
          </p:nvPr>
        </p:nvSpPr>
        <p:spPr>
          <a:xfrm>
            <a:off x="1141413" y="262760"/>
            <a:ext cx="10193994" cy="1066800"/>
          </a:xfrm>
        </p:spPr>
        <p:txBody>
          <a:bodyPr/>
          <a:lstStyle/>
          <a:p>
            <a:r>
              <a:rPr lang="en-US" dirty="0"/>
              <a:t>DEMONIC MANIFESTATIONS IN THE NEW TESTAMENT</a:t>
            </a:r>
          </a:p>
        </p:txBody>
      </p:sp>
      <p:sp>
        <p:nvSpPr>
          <p:cNvPr id="3" name="Content Placeholder 2">
            <a:extLst>
              <a:ext uri="{FF2B5EF4-FFF2-40B4-BE49-F238E27FC236}">
                <a16:creationId xmlns:a16="http://schemas.microsoft.com/office/drawing/2014/main" id="{EA9E6DA6-FB77-4262-8EF7-FB0434C4F956}"/>
              </a:ext>
            </a:extLst>
          </p:cNvPr>
          <p:cNvSpPr>
            <a:spLocks noGrp="1"/>
          </p:cNvSpPr>
          <p:nvPr>
            <p:ph idx="1"/>
          </p:nvPr>
        </p:nvSpPr>
        <p:spPr>
          <a:xfrm>
            <a:off x="1141412" y="1234966"/>
            <a:ext cx="9905999" cy="5554717"/>
          </a:xfrm>
        </p:spPr>
        <p:txBody>
          <a:bodyPr>
            <a:normAutofit fontScale="92500" lnSpcReduction="20000"/>
          </a:bodyPr>
          <a:lstStyle/>
          <a:p>
            <a:r>
              <a:rPr lang="en-US" b="1" dirty="0"/>
              <a:t>(11)	</a:t>
            </a:r>
            <a:r>
              <a:rPr lang="en-US" sz="2800" b="1" dirty="0">
                <a:solidFill>
                  <a:srgbClr val="FF0000"/>
                </a:solidFill>
              </a:rPr>
              <a:t>Super-human strength </a:t>
            </a:r>
            <a:r>
              <a:rPr lang="en-US" b="1" dirty="0"/>
              <a:t>(Mar 5:4; </a:t>
            </a:r>
            <a:r>
              <a:rPr lang="en-US" b="1" dirty="0" err="1"/>
              <a:t>Luk</a:t>
            </a:r>
            <a:r>
              <a:rPr lang="en-US" b="1" dirty="0"/>
              <a:t> 8:29; Act 19:16)</a:t>
            </a:r>
          </a:p>
          <a:p>
            <a:r>
              <a:rPr lang="en-US" b="1" dirty="0"/>
              <a:t>(12)	</a:t>
            </a:r>
            <a:r>
              <a:rPr lang="en-US" sz="2800" b="1" dirty="0">
                <a:solidFill>
                  <a:srgbClr val="FF0000"/>
                </a:solidFill>
              </a:rPr>
              <a:t>Self-destruction</a:t>
            </a:r>
            <a:r>
              <a:rPr lang="en-US" b="1" dirty="0"/>
              <a:t> (Mar 5:4, 5; </a:t>
            </a:r>
            <a:r>
              <a:rPr lang="en-US" b="1" dirty="0" err="1"/>
              <a:t>Luk</a:t>
            </a:r>
            <a:r>
              <a:rPr lang="en-US" b="1" dirty="0"/>
              <a:t> 9:39)</a:t>
            </a:r>
          </a:p>
          <a:p>
            <a:r>
              <a:rPr lang="en-US" b="1" dirty="0"/>
              <a:t>(13)	</a:t>
            </a:r>
            <a:r>
              <a:rPr lang="en-US" sz="2800" b="1" dirty="0">
                <a:solidFill>
                  <a:srgbClr val="FF0000"/>
                </a:solidFill>
              </a:rPr>
              <a:t>Violence</a:t>
            </a:r>
            <a:r>
              <a:rPr lang="en-US" b="1" dirty="0"/>
              <a:t> (Mat 8:28; Mar 5:4; Act 19:16)</a:t>
            </a:r>
          </a:p>
          <a:p>
            <a:r>
              <a:rPr lang="en-US" b="1" dirty="0"/>
              <a:t>(14)	</a:t>
            </a:r>
            <a:r>
              <a:rPr lang="en-US" sz="2800" b="1" dirty="0">
                <a:solidFill>
                  <a:srgbClr val="FF0000"/>
                </a:solidFill>
              </a:rPr>
              <a:t>Isolation</a:t>
            </a:r>
            <a:r>
              <a:rPr lang="en-US" b="1" dirty="0"/>
              <a:t> (</a:t>
            </a:r>
            <a:r>
              <a:rPr lang="en-US" b="1" dirty="0" err="1"/>
              <a:t>Luk</a:t>
            </a:r>
            <a:r>
              <a:rPr lang="en-US" b="1" dirty="0"/>
              <a:t> 8:29)</a:t>
            </a:r>
          </a:p>
          <a:p>
            <a:r>
              <a:rPr lang="en-US" b="1" dirty="0"/>
              <a:t>(15)	</a:t>
            </a:r>
            <a:r>
              <a:rPr lang="en-US" sz="2800" b="1" dirty="0">
                <a:solidFill>
                  <a:srgbClr val="FF0000"/>
                </a:solidFill>
              </a:rPr>
              <a:t>Lunacy</a:t>
            </a:r>
            <a:r>
              <a:rPr lang="en-US" b="1" dirty="0"/>
              <a:t> (Mat 17:15; Mar 5:15; </a:t>
            </a:r>
            <a:r>
              <a:rPr lang="en-US" b="1" dirty="0" err="1"/>
              <a:t>Luk</a:t>
            </a:r>
            <a:r>
              <a:rPr lang="en-US" b="1" dirty="0"/>
              <a:t> 8:35; Joh 10:20)</a:t>
            </a:r>
          </a:p>
          <a:p>
            <a:r>
              <a:rPr lang="en-US" b="1" dirty="0"/>
              <a:t>(16)	</a:t>
            </a:r>
            <a:r>
              <a:rPr lang="en-US" sz="3000" b="1" dirty="0">
                <a:solidFill>
                  <a:srgbClr val="FF0000"/>
                </a:solidFill>
              </a:rPr>
              <a:t>Nakedness</a:t>
            </a:r>
            <a:r>
              <a:rPr lang="en-US" b="1" dirty="0"/>
              <a:t> (Mar 5:15; </a:t>
            </a:r>
            <a:r>
              <a:rPr lang="en-US" b="1" dirty="0" err="1"/>
              <a:t>Luk</a:t>
            </a:r>
            <a:r>
              <a:rPr lang="en-US" b="1" dirty="0"/>
              <a:t> 8:27; Act 19:16)</a:t>
            </a:r>
          </a:p>
          <a:p>
            <a:r>
              <a:rPr lang="en-US" b="1" dirty="0"/>
              <a:t>(17)	</a:t>
            </a:r>
            <a:r>
              <a:rPr lang="en-US" sz="3000" b="1" dirty="0">
                <a:solidFill>
                  <a:srgbClr val="FF0000"/>
                </a:solidFill>
              </a:rPr>
              <a:t>Divination</a:t>
            </a:r>
            <a:r>
              <a:rPr lang="en-US" b="1" dirty="0"/>
              <a:t> (Act 16:16)</a:t>
            </a:r>
          </a:p>
          <a:p>
            <a:r>
              <a:rPr lang="en-US" b="1" dirty="0"/>
              <a:t>(18)	</a:t>
            </a:r>
            <a:r>
              <a:rPr lang="en-US" sz="3000" b="1" dirty="0">
                <a:solidFill>
                  <a:srgbClr val="FF0000"/>
                </a:solidFill>
              </a:rPr>
              <a:t>Leave and return </a:t>
            </a:r>
            <a:r>
              <a:rPr lang="en-US" b="1" dirty="0"/>
              <a:t>(Mat 12:45)</a:t>
            </a:r>
          </a:p>
          <a:p>
            <a:r>
              <a:rPr lang="en-US" b="1" dirty="0"/>
              <a:t>(19)	</a:t>
            </a:r>
            <a:r>
              <a:rPr lang="en-US" sz="3000" b="1" dirty="0">
                <a:solidFill>
                  <a:srgbClr val="FF0000"/>
                </a:solidFill>
              </a:rPr>
              <a:t> Reluctance to leave </a:t>
            </a:r>
            <a:r>
              <a:rPr lang="en-US" b="1" dirty="0"/>
              <a:t>(Mat 17:16)</a:t>
            </a:r>
          </a:p>
          <a:p>
            <a:r>
              <a:rPr lang="en-US" b="1" dirty="0"/>
              <a:t>(20)</a:t>
            </a:r>
            <a:r>
              <a:rPr lang="en-US" sz="3000" b="1" dirty="0">
                <a:solidFill>
                  <a:srgbClr val="FF0000"/>
                </a:solidFill>
              </a:rPr>
              <a:t>	Multiple demons </a:t>
            </a:r>
            <a:r>
              <a:rPr lang="en-US" b="1" dirty="0"/>
              <a:t>(Mat 12:45; Mar 5:15; Luke 8:30)</a:t>
            </a:r>
          </a:p>
          <a:p>
            <a:endParaRPr lang="en-US" b="1" dirty="0"/>
          </a:p>
        </p:txBody>
      </p:sp>
    </p:spTree>
    <p:extLst>
      <p:ext uri="{BB962C8B-B14F-4D97-AF65-F5344CB8AC3E}">
        <p14:creationId xmlns:p14="http://schemas.microsoft.com/office/powerpoint/2010/main" val="2465551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01D4-C370-405E-B82D-307B207F2DD1}"/>
              </a:ext>
            </a:extLst>
          </p:cNvPr>
          <p:cNvSpPr>
            <a:spLocks noGrp="1"/>
          </p:cNvSpPr>
          <p:nvPr>
            <p:ph type="title"/>
          </p:nvPr>
        </p:nvSpPr>
        <p:spPr>
          <a:xfrm>
            <a:off x="1141413" y="108409"/>
            <a:ext cx="9905998" cy="1027521"/>
          </a:xfrm>
        </p:spPr>
        <p:txBody>
          <a:bodyPr/>
          <a:lstStyle/>
          <a:p>
            <a:r>
              <a:rPr lang="en-US" dirty="0"/>
              <a:t>MIDDLE AGES SIGNS OF DEMONS</a:t>
            </a:r>
          </a:p>
        </p:txBody>
      </p:sp>
      <p:sp>
        <p:nvSpPr>
          <p:cNvPr id="3" name="Content Placeholder 2">
            <a:extLst>
              <a:ext uri="{FF2B5EF4-FFF2-40B4-BE49-F238E27FC236}">
                <a16:creationId xmlns:a16="http://schemas.microsoft.com/office/drawing/2014/main" id="{78B2BD96-0693-4BF8-BDE8-9B3B515CE51C}"/>
              </a:ext>
            </a:extLst>
          </p:cNvPr>
          <p:cNvSpPr>
            <a:spLocks noGrp="1"/>
          </p:cNvSpPr>
          <p:nvPr>
            <p:ph idx="1"/>
          </p:nvPr>
        </p:nvSpPr>
        <p:spPr>
          <a:xfrm>
            <a:off x="1141412" y="886120"/>
            <a:ext cx="9905999" cy="5938885"/>
          </a:xfrm>
        </p:spPr>
        <p:txBody>
          <a:bodyPr>
            <a:normAutofit fontScale="92500" lnSpcReduction="20000"/>
          </a:bodyPr>
          <a:lstStyle/>
          <a:p>
            <a:r>
              <a:rPr lang="en-US" i="1" dirty="0"/>
              <a:t>(1)	The ability </a:t>
            </a:r>
            <a:r>
              <a:rPr lang="en-US" i="1" dirty="0">
                <a:solidFill>
                  <a:srgbClr val="FF0000"/>
                </a:solidFill>
              </a:rPr>
              <a:t>to curse/blaspheme in languages unknown </a:t>
            </a:r>
            <a:r>
              <a:rPr lang="en-US" i="1" dirty="0"/>
              <a:t>to the person.  </a:t>
            </a:r>
            <a:endParaRPr lang="en-US" dirty="0"/>
          </a:p>
          <a:p>
            <a:r>
              <a:rPr lang="en-US" i="1" dirty="0"/>
              <a:t>(2)	The ability to </a:t>
            </a:r>
            <a:r>
              <a:rPr lang="en-US" i="1" dirty="0">
                <a:solidFill>
                  <a:srgbClr val="FF0000"/>
                </a:solidFill>
              </a:rPr>
              <a:t>find secret things</a:t>
            </a:r>
            <a:r>
              <a:rPr lang="en-US" i="1" dirty="0"/>
              <a:t>, </a:t>
            </a:r>
            <a:r>
              <a:rPr lang="en-US" i="1" dirty="0">
                <a:solidFill>
                  <a:srgbClr val="FF0000"/>
                </a:solidFill>
              </a:rPr>
              <a:t>read the mind</a:t>
            </a:r>
            <a:r>
              <a:rPr lang="en-US" i="1" dirty="0"/>
              <a:t>, and </a:t>
            </a:r>
            <a:r>
              <a:rPr lang="en-US" i="1" dirty="0">
                <a:solidFill>
                  <a:srgbClr val="FF0000"/>
                </a:solidFill>
              </a:rPr>
              <a:t>divine future happenings</a:t>
            </a:r>
            <a:r>
              <a:rPr lang="en-US" i="1" dirty="0"/>
              <a:t>.  </a:t>
            </a:r>
          </a:p>
          <a:p>
            <a:r>
              <a:rPr lang="en-US" i="1" dirty="0"/>
              <a:t>(3)	The ability to make physical efforts abnormal for that person.  </a:t>
            </a:r>
          </a:p>
          <a:p>
            <a:r>
              <a:rPr lang="en-US" i="1" dirty="0"/>
              <a:t>(4)	The act of </a:t>
            </a:r>
            <a:r>
              <a:rPr lang="en-US" i="1" dirty="0">
                <a:solidFill>
                  <a:srgbClr val="FF0000"/>
                </a:solidFill>
              </a:rPr>
              <a:t>spitting or vomiting every object the demons would have made the person swallow.  </a:t>
            </a:r>
            <a:endParaRPr lang="en-US" dirty="0">
              <a:solidFill>
                <a:srgbClr val="FF0000"/>
              </a:solidFill>
            </a:endParaRPr>
          </a:p>
          <a:p>
            <a:r>
              <a:rPr lang="en-US" i="1" dirty="0"/>
              <a:t>(5)	Fear and/or </a:t>
            </a:r>
            <a:r>
              <a:rPr lang="en-US" i="1" dirty="0">
                <a:solidFill>
                  <a:srgbClr val="FF0000"/>
                </a:solidFill>
              </a:rPr>
              <a:t>hatred of holy objects</a:t>
            </a:r>
            <a:r>
              <a:rPr lang="en-US" i="1" dirty="0"/>
              <a:t>.  </a:t>
            </a:r>
            <a:endParaRPr lang="en-US" dirty="0"/>
          </a:p>
          <a:p>
            <a:r>
              <a:rPr lang="en-US" i="1" dirty="0"/>
              <a:t>(6)	</a:t>
            </a:r>
            <a:r>
              <a:rPr lang="en-US" i="1" dirty="0">
                <a:solidFill>
                  <a:srgbClr val="FF0000"/>
                </a:solidFill>
              </a:rPr>
              <a:t>The inability to say the word "Christ</a:t>
            </a:r>
            <a:r>
              <a:rPr lang="en-US" dirty="0"/>
              <a:t>.” </a:t>
            </a:r>
          </a:p>
          <a:p>
            <a:r>
              <a:rPr lang="en-US" dirty="0"/>
              <a:t>(7)	Other characteristics noted by people at that time:</a:t>
            </a:r>
          </a:p>
          <a:p>
            <a:r>
              <a:rPr lang="en-US" dirty="0"/>
              <a:t>(a)	…</a:t>
            </a:r>
            <a:r>
              <a:rPr lang="en-US" i="1" dirty="0"/>
              <a:t>that oppressed persons had an ugly and terrible aspect, </a:t>
            </a:r>
            <a:r>
              <a:rPr lang="en-US" i="1" dirty="0">
                <a:solidFill>
                  <a:srgbClr val="FF0000"/>
                </a:solidFill>
              </a:rPr>
              <a:t>wrathful eyes</a:t>
            </a:r>
            <a:r>
              <a:rPr lang="en-US" i="1" dirty="0"/>
              <a:t>, bluish lips, foam coming off their mouth; their body was almost permanently shaking, when they spoke their tongue came abnormally out, their speech consisted mainly in curses and blasphemies, and they were able to imitate animal sounds as well as to speak with human-like voices with a strange sound and a different pitch of theirs. However, these symptoms as described are not always in accordance with scripture</a:t>
            </a:r>
            <a:r>
              <a:rPr lang="en-US" dirty="0"/>
              <a:t> (ibid).</a:t>
            </a:r>
          </a:p>
          <a:p>
            <a:endParaRPr lang="en-US" dirty="0"/>
          </a:p>
          <a:p>
            <a:endParaRPr lang="en-US" sz="2800" dirty="0">
              <a:solidFill>
                <a:srgbClr val="FF0000"/>
              </a:solidFill>
            </a:endParaRPr>
          </a:p>
        </p:txBody>
      </p:sp>
    </p:spTree>
    <p:extLst>
      <p:ext uri="{BB962C8B-B14F-4D97-AF65-F5344CB8AC3E}">
        <p14:creationId xmlns:p14="http://schemas.microsoft.com/office/powerpoint/2010/main" val="3618868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16E6A-3D16-40BB-AA66-BDC3AD967C02}"/>
              </a:ext>
            </a:extLst>
          </p:cNvPr>
          <p:cNvSpPr>
            <a:spLocks noGrp="1"/>
          </p:cNvSpPr>
          <p:nvPr>
            <p:ph type="title"/>
          </p:nvPr>
        </p:nvSpPr>
        <p:spPr/>
        <p:txBody>
          <a:bodyPr/>
          <a:lstStyle/>
          <a:p>
            <a:r>
              <a:rPr lang="en-US" dirty="0"/>
              <a:t>THREE GOALS OF SATAN AND DEMONS</a:t>
            </a:r>
          </a:p>
        </p:txBody>
      </p:sp>
      <p:sp>
        <p:nvSpPr>
          <p:cNvPr id="3" name="Content Placeholder 2">
            <a:extLst>
              <a:ext uri="{FF2B5EF4-FFF2-40B4-BE49-F238E27FC236}">
                <a16:creationId xmlns:a16="http://schemas.microsoft.com/office/drawing/2014/main" id="{63283DB6-5F2C-43DE-BFE0-9059BEE74453}"/>
              </a:ext>
            </a:extLst>
          </p:cNvPr>
          <p:cNvSpPr>
            <a:spLocks noGrp="1"/>
          </p:cNvSpPr>
          <p:nvPr>
            <p:ph idx="1"/>
          </p:nvPr>
        </p:nvSpPr>
        <p:spPr>
          <a:xfrm>
            <a:off x="1141412" y="2249486"/>
            <a:ext cx="9905999" cy="4543199"/>
          </a:xfrm>
        </p:spPr>
        <p:txBody>
          <a:bodyPr>
            <a:normAutofit fontScale="77500" lnSpcReduction="20000"/>
          </a:bodyPr>
          <a:lstStyle/>
          <a:p>
            <a:r>
              <a:rPr lang="en-US" sz="2800" b="1" dirty="0"/>
              <a:t>Joh 10:10  The </a:t>
            </a:r>
            <a:r>
              <a:rPr lang="en-US" sz="2800" b="1" dirty="0">
                <a:solidFill>
                  <a:srgbClr val="FF0000"/>
                </a:solidFill>
              </a:rPr>
              <a:t>thief cometh </a:t>
            </a:r>
            <a:r>
              <a:rPr lang="en-US" sz="2800" b="1" dirty="0"/>
              <a:t>not, but for to steal, and to kill, and to destroy: I am come that they might have life, and that they might have </a:t>
            </a:r>
            <a:r>
              <a:rPr lang="en-US" sz="2800" b="1" i="1" dirty="0"/>
              <a:t>it</a:t>
            </a:r>
            <a:r>
              <a:rPr lang="en-US" sz="2800" b="1" dirty="0"/>
              <a:t> more abundantly. </a:t>
            </a:r>
          </a:p>
          <a:p>
            <a:endParaRPr lang="en-US" sz="2800" b="1" dirty="0"/>
          </a:p>
          <a:p>
            <a:r>
              <a:rPr lang="en-US" sz="2800" b="1" dirty="0"/>
              <a:t>STEAL YOUR TESTIMONY, VICTORIOUS LIFE, MINISTRIES, MARRIAGE, CHILDREN, BLESSINGS</a:t>
            </a:r>
          </a:p>
          <a:p>
            <a:endParaRPr lang="en-US" sz="2800" b="1" dirty="0"/>
          </a:p>
          <a:p>
            <a:r>
              <a:rPr lang="en-US" sz="2800" b="1" dirty="0"/>
              <a:t>KILL ATTEMPTS TO TAKE YOUR LIFE OR HELP YOU COMMIT SUICIDE</a:t>
            </a:r>
          </a:p>
          <a:p>
            <a:endParaRPr lang="en-US" sz="2800" b="1" dirty="0"/>
          </a:p>
          <a:p>
            <a:r>
              <a:rPr lang="en-US" sz="2800" b="1" dirty="0"/>
              <a:t>DESTROY GOD’S WORK AND EVERYTHING YOU HAVE AND MINISTRY AND YOUR HEALTH, YOUR MIND, EMOTIONAL PEACE, YOU FULLFILLING GOD’S WILL</a:t>
            </a:r>
          </a:p>
          <a:p>
            <a:endParaRPr lang="en-US" b="1" dirty="0"/>
          </a:p>
        </p:txBody>
      </p:sp>
    </p:spTree>
    <p:extLst>
      <p:ext uri="{BB962C8B-B14F-4D97-AF65-F5344CB8AC3E}">
        <p14:creationId xmlns:p14="http://schemas.microsoft.com/office/powerpoint/2010/main" val="1403210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8F464-88C0-4AB4-B28C-7A1A1CADCEB1}"/>
              </a:ext>
            </a:extLst>
          </p:cNvPr>
          <p:cNvSpPr>
            <a:spLocks noGrp="1"/>
          </p:cNvSpPr>
          <p:nvPr>
            <p:ph type="title"/>
          </p:nvPr>
        </p:nvSpPr>
        <p:spPr/>
        <p:txBody>
          <a:bodyPr/>
          <a:lstStyle/>
          <a:p>
            <a:r>
              <a:rPr lang="en-US" dirty="0"/>
              <a:t>4 DOORWAYS TO HAVE DEMONIC INVOLVEMENT</a:t>
            </a:r>
          </a:p>
        </p:txBody>
      </p:sp>
      <p:sp>
        <p:nvSpPr>
          <p:cNvPr id="3" name="Content Placeholder 2">
            <a:extLst>
              <a:ext uri="{FF2B5EF4-FFF2-40B4-BE49-F238E27FC236}">
                <a16:creationId xmlns:a16="http://schemas.microsoft.com/office/drawing/2014/main" id="{BE430BB3-A7FC-4526-9B4A-5FAD82079A29}"/>
              </a:ext>
            </a:extLst>
          </p:cNvPr>
          <p:cNvSpPr>
            <a:spLocks noGrp="1"/>
          </p:cNvSpPr>
          <p:nvPr>
            <p:ph idx="1"/>
          </p:nvPr>
        </p:nvSpPr>
        <p:spPr>
          <a:xfrm>
            <a:off x="941294" y="1963270"/>
            <a:ext cx="10761489" cy="4406793"/>
          </a:xfrm>
        </p:spPr>
        <p:txBody>
          <a:bodyPr>
            <a:normAutofit fontScale="92500" lnSpcReduction="10000"/>
          </a:bodyPr>
          <a:lstStyle/>
          <a:p>
            <a:r>
              <a:rPr lang="en-US" sz="2800" b="1" dirty="0">
                <a:solidFill>
                  <a:srgbClr val="FF0000"/>
                </a:solidFill>
              </a:rPr>
              <a:t>S.O.U.L.  </a:t>
            </a:r>
            <a:r>
              <a:rPr lang="en-US" sz="2800" b="1" dirty="0"/>
              <a:t>In an earlier chapter I introduced </a:t>
            </a:r>
            <a:r>
              <a:rPr lang="en-US" sz="2800" b="1" dirty="0">
                <a:solidFill>
                  <a:srgbClr val="FF0000"/>
                </a:solidFill>
              </a:rPr>
              <a:t>four doorways </a:t>
            </a:r>
            <a:r>
              <a:rPr lang="en-US" sz="2800" b="1" dirty="0"/>
              <a:t>that give the</a:t>
            </a:r>
          </a:p>
          <a:p>
            <a:r>
              <a:rPr lang="en-US" sz="2800" b="1" dirty="0"/>
              <a:t>devil a place in our lives</a:t>
            </a:r>
            <a:r>
              <a:rPr lang="en-US" sz="2800" b="1" dirty="0">
                <a:solidFill>
                  <a:srgbClr val="FF0000"/>
                </a:solidFill>
              </a:rPr>
              <a:t>: Sin</a:t>
            </a:r>
            <a:r>
              <a:rPr lang="en-US" sz="2800" b="1" dirty="0"/>
              <a:t>, the</a:t>
            </a:r>
            <a:r>
              <a:rPr lang="en-US" sz="2800" b="1" dirty="0">
                <a:solidFill>
                  <a:srgbClr val="FF0000"/>
                </a:solidFill>
              </a:rPr>
              <a:t> Occult</a:t>
            </a:r>
            <a:r>
              <a:rPr lang="en-US" sz="2800" b="1" dirty="0"/>
              <a:t>, </a:t>
            </a:r>
            <a:r>
              <a:rPr lang="en-US" sz="2800" b="1" dirty="0">
                <a:solidFill>
                  <a:srgbClr val="FF0000"/>
                </a:solidFill>
              </a:rPr>
              <a:t>Unforgiveness</a:t>
            </a:r>
            <a:r>
              <a:rPr lang="en-US" sz="2800" b="1" dirty="0"/>
              <a:t>, and </a:t>
            </a:r>
            <a:r>
              <a:rPr lang="en-US" sz="2800" b="1" dirty="0">
                <a:solidFill>
                  <a:srgbClr val="FF0000"/>
                </a:solidFill>
              </a:rPr>
              <a:t>Lineage.  </a:t>
            </a:r>
            <a:r>
              <a:rPr lang="en-US" sz="2800" b="1" dirty="0"/>
              <a:t>Each</a:t>
            </a:r>
          </a:p>
          <a:p>
            <a:r>
              <a:rPr lang="en-US" sz="2800" b="1" dirty="0"/>
              <a:t>of these issues has a </a:t>
            </a:r>
            <a:r>
              <a:rPr lang="en-US" sz="2800" b="1" dirty="0">
                <a:solidFill>
                  <a:srgbClr val="FF0000"/>
                </a:solidFill>
              </a:rPr>
              <a:t>remedy.  </a:t>
            </a:r>
            <a:r>
              <a:rPr lang="en-US" sz="2800" b="1" dirty="0"/>
              <a:t>The remedy for</a:t>
            </a:r>
            <a:r>
              <a:rPr lang="en-US" sz="2800" b="1" dirty="0">
                <a:solidFill>
                  <a:srgbClr val="FF0000"/>
                </a:solidFill>
              </a:rPr>
              <a:t> sin </a:t>
            </a:r>
            <a:r>
              <a:rPr lang="en-US" sz="2800" b="1" dirty="0"/>
              <a:t>is </a:t>
            </a:r>
            <a:r>
              <a:rPr lang="en-US" sz="2800" b="1" dirty="0">
                <a:solidFill>
                  <a:srgbClr val="FF0000"/>
                </a:solidFill>
              </a:rPr>
              <a:t>repentance.  </a:t>
            </a:r>
            <a:r>
              <a:rPr lang="en-US" sz="2800" b="1" dirty="0"/>
              <a:t>The </a:t>
            </a:r>
          </a:p>
          <a:p>
            <a:r>
              <a:rPr lang="en-US" sz="2800" b="1" dirty="0"/>
              <a:t>remedy for the </a:t>
            </a:r>
            <a:r>
              <a:rPr lang="en-US" sz="2800" b="1" dirty="0">
                <a:solidFill>
                  <a:srgbClr val="FF0000"/>
                </a:solidFill>
              </a:rPr>
              <a:t>occult </a:t>
            </a:r>
            <a:r>
              <a:rPr lang="en-US" sz="2800" b="1" dirty="0"/>
              <a:t>is </a:t>
            </a:r>
            <a:r>
              <a:rPr lang="en-US" sz="2800" b="1" dirty="0">
                <a:solidFill>
                  <a:srgbClr val="FF0000"/>
                </a:solidFill>
              </a:rPr>
              <a:t>renunciation</a:t>
            </a:r>
            <a:r>
              <a:rPr lang="en-US" sz="2800" b="1" dirty="0"/>
              <a:t>.  The remedy for </a:t>
            </a:r>
            <a:r>
              <a:rPr lang="en-US" sz="2800" b="1" dirty="0">
                <a:solidFill>
                  <a:srgbClr val="FF0000"/>
                </a:solidFill>
              </a:rPr>
              <a:t>unforgiveness </a:t>
            </a:r>
            <a:r>
              <a:rPr lang="en-US" sz="2800" b="1" dirty="0"/>
              <a:t>is </a:t>
            </a:r>
          </a:p>
          <a:p>
            <a:r>
              <a:rPr lang="en-US" sz="2800" b="1" dirty="0">
                <a:solidFill>
                  <a:srgbClr val="FF0000"/>
                </a:solidFill>
              </a:rPr>
              <a:t>forgiveness </a:t>
            </a:r>
            <a:r>
              <a:rPr lang="en-US" sz="2800" b="1" dirty="0"/>
              <a:t>and the remedy for </a:t>
            </a:r>
            <a:r>
              <a:rPr lang="en-US" sz="2800" b="1" dirty="0">
                <a:solidFill>
                  <a:srgbClr val="FF0000"/>
                </a:solidFill>
              </a:rPr>
              <a:t>sins that come to us through our family line</a:t>
            </a:r>
          </a:p>
          <a:p>
            <a:r>
              <a:rPr lang="en-US" sz="2800" b="1" dirty="0"/>
              <a:t>is to </a:t>
            </a:r>
            <a:r>
              <a:rPr lang="en-US" sz="2800" b="1" dirty="0">
                <a:solidFill>
                  <a:srgbClr val="FF0000"/>
                </a:solidFill>
              </a:rPr>
              <a:t>cut them off.   </a:t>
            </a:r>
          </a:p>
          <a:p>
            <a:endParaRPr lang="en-US" b="1" dirty="0"/>
          </a:p>
        </p:txBody>
      </p:sp>
    </p:spTree>
    <p:extLst>
      <p:ext uri="{BB962C8B-B14F-4D97-AF65-F5344CB8AC3E}">
        <p14:creationId xmlns:p14="http://schemas.microsoft.com/office/powerpoint/2010/main" val="2520918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8F464-88C0-4AB4-B28C-7A1A1CADCEB1}"/>
              </a:ext>
            </a:extLst>
          </p:cNvPr>
          <p:cNvSpPr>
            <a:spLocks noGrp="1"/>
          </p:cNvSpPr>
          <p:nvPr>
            <p:ph type="title"/>
          </p:nvPr>
        </p:nvSpPr>
        <p:spPr/>
        <p:txBody>
          <a:bodyPr/>
          <a:lstStyle/>
          <a:p>
            <a:r>
              <a:rPr lang="en-US" dirty="0"/>
              <a:t>7 DOORWAYS TO HAVE DEMONIC INVOLVEMENT</a:t>
            </a:r>
          </a:p>
        </p:txBody>
      </p:sp>
      <p:sp>
        <p:nvSpPr>
          <p:cNvPr id="3" name="Content Placeholder 2">
            <a:extLst>
              <a:ext uri="{FF2B5EF4-FFF2-40B4-BE49-F238E27FC236}">
                <a16:creationId xmlns:a16="http://schemas.microsoft.com/office/drawing/2014/main" id="{BE430BB3-A7FC-4526-9B4A-5FAD82079A29}"/>
              </a:ext>
            </a:extLst>
          </p:cNvPr>
          <p:cNvSpPr>
            <a:spLocks noGrp="1"/>
          </p:cNvSpPr>
          <p:nvPr>
            <p:ph idx="1"/>
          </p:nvPr>
        </p:nvSpPr>
        <p:spPr>
          <a:xfrm>
            <a:off x="941294" y="1963270"/>
            <a:ext cx="10761489" cy="4406793"/>
          </a:xfrm>
        </p:spPr>
        <p:txBody>
          <a:bodyPr>
            <a:normAutofit fontScale="92500"/>
          </a:bodyPr>
          <a:lstStyle/>
          <a:p>
            <a:r>
              <a:rPr lang="en-US" sz="2800" b="1" dirty="0"/>
              <a:t>Neil </a:t>
            </a:r>
            <a:r>
              <a:rPr lang="en-US" sz="2800" b="1" dirty="0" err="1"/>
              <a:t>nderson’s</a:t>
            </a:r>
            <a:r>
              <a:rPr lang="en-US" sz="2800" b="1" dirty="0"/>
              <a:t> “Steps to Freedom” is a comprehensive inventory of the</a:t>
            </a:r>
          </a:p>
          <a:p>
            <a:r>
              <a:rPr lang="en-US" sz="2800" b="1" dirty="0"/>
              <a:t>seven most common areas in which we surrender legal ground to the devil </a:t>
            </a:r>
          </a:p>
          <a:p>
            <a:r>
              <a:rPr lang="en-US" sz="2800" b="1" dirty="0">
                <a:solidFill>
                  <a:srgbClr val="FF0000"/>
                </a:solidFill>
              </a:rPr>
              <a:t>occult, deception, bitterness, pride, rebellion, habitual sin, and </a:t>
            </a:r>
          </a:p>
          <a:p>
            <a:r>
              <a:rPr lang="en-US" sz="2800" b="1" dirty="0">
                <a:solidFill>
                  <a:srgbClr val="FF0000"/>
                </a:solidFill>
              </a:rPr>
              <a:t>generational sin). </a:t>
            </a:r>
            <a:r>
              <a:rPr lang="en-US" sz="2800" b="1" dirty="0"/>
              <a:t>(It is an excellent tool for walking yourself or someone </a:t>
            </a:r>
          </a:p>
          <a:p>
            <a:r>
              <a:rPr lang="en-US" sz="2800" b="1" dirty="0"/>
              <a:t>else through the renunciations and prayers most commonly required to </a:t>
            </a:r>
          </a:p>
          <a:p>
            <a:r>
              <a:rPr lang="en-US" sz="2800" b="1" dirty="0"/>
              <a:t>reclaim surrendered ground.    </a:t>
            </a:r>
          </a:p>
        </p:txBody>
      </p:sp>
    </p:spTree>
    <p:extLst>
      <p:ext uri="{BB962C8B-B14F-4D97-AF65-F5344CB8AC3E}">
        <p14:creationId xmlns:p14="http://schemas.microsoft.com/office/powerpoint/2010/main" val="1048469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87652-5266-424D-9D71-AE8E60BE7605}"/>
              </a:ext>
            </a:extLst>
          </p:cNvPr>
          <p:cNvSpPr>
            <a:spLocks noGrp="1"/>
          </p:cNvSpPr>
          <p:nvPr>
            <p:ph type="title"/>
          </p:nvPr>
        </p:nvSpPr>
        <p:spPr>
          <a:xfrm>
            <a:off x="1141413" y="165207"/>
            <a:ext cx="9992752" cy="1160289"/>
          </a:xfrm>
        </p:spPr>
        <p:txBody>
          <a:bodyPr/>
          <a:lstStyle/>
          <a:p>
            <a:r>
              <a:rPr lang="en-US" dirty="0"/>
              <a:t>SPIRITUAL PRAYER FOR PROTECTION AND BLESSING</a:t>
            </a:r>
          </a:p>
        </p:txBody>
      </p:sp>
      <p:sp>
        <p:nvSpPr>
          <p:cNvPr id="3" name="Content Placeholder 2">
            <a:extLst>
              <a:ext uri="{FF2B5EF4-FFF2-40B4-BE49-F238E27FC236}">
                <a16:creationId xmlns:a16="http://schemas.microsoft.com/office/drawing/2014/main" id="{C908C550-B2A3-4F92-A06B-B2D0B7792051}"/>
              </a:ext>
            </a:extLst>
          </p:cNvPr>
          <p:cNvSpPr>
            <a:spLocks noGrp="1"/>
          </p:cNvSpPr>
          <p:nvPr>
            <p:ph idx="1"/>
          </p:nvPr>
        </p:nvSpPr>
        <p:spPr>
          <a:xfrm>
            <a:off x="610881" y="1056555"/>
            <a:ext cx="11145689" cy="5701553"/>
          </a:xfrm>
        </p:spPr>
        <p:txBody>
          <a:bodyPr>
            <a:normAutofit lnSpcReduction="10000"/>
          </a:bodyPr>
          <a:lstStyle/>
          <a:p>
            <a:r>
              <a:rPr lang="x-none" i="1" dirty="0"/>
              <a:t>Dear God, I submit myself to you and the Holy Spirit’s person and power. I no confess my sins and any sin that gives Satan a reason for being here in this house or church, asking that you will forgive and cleanse my sin.  Any grounds that my sin has given Satan to be here I now put back under the shed blood of Jesus Christ and claim this house and all that is in it for Jesus Christ.  In the name of the Lord Jesus Christ I command any demon spirit to leave this house and never return because the Bible says “Submit yourselves to God and resist the devil and he will flee.”  By the power of the name of the Lord Jesus Christ and his precious blood and His holy word I command that you never come back.  I now ask God that your holy angels will protect this house and the presence of your Holy Spirit will be here testifying of the salvation that comes through Jesus Christ.  I claim</a:t>
            </a:r>
            <a:r>
              <a:rPr lang="x-none" dirty="0"/>
              <a:t> 1Jn 5:18  We know that whosoever is born of God sinneth not; but he that is begotten of God keepeth himself, and that wicked one toucheth him not. </a:t>
            </a:r>
            <a:endParaRPr lang="en-US" dirty="0"/>
          </a:p>
          <a:p>
            <a:r>
              <a:rPr lang="en-US" i="1" dirty="0"/>
              <a:t>  IN JESUS CHRIST NAME I PRAY!</a:t>
            </a:r>
            <a:endParaRPr lang="en-US" dirty="0"/>
          </a:p>
          <a:p>
            <a:endParaRPr lang="en-US" dirty="0"/>
          </a:p>
        </p:txBody>
      </p:sp>
    </p:spTree>
    <p:extLst>
      <p:ext uri="{BB962C8B-B14F-4D97-AF65-F5344CB8AC3E}">
        <p14:creationId xmlns:p14="http://schemas.microsoft.com/office/powerpoint/2010/main" val="600676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8F464-88C0-4AB4-B28C-7A1A1CADCEB1}"/>
              </a:ext>
            </a:extLst>
          </p:cNvPr>
          <p:cNvSpPr>
            <a:spLocks noGrp="1"/>
          </p:cNvSpPr>
          <p:nvPr>
            <p:ph type="title"/>
          </p:nvPr>
        </p:nvSpPr>
        <p:spPr>
          <a:xfrm>
            <a:off x="868296" y="618518"/>
            <a:ext cx="10976641" cy="1478570"/>
          </a:xfrm>
        </p:spPr>
        <p:txBody>
          <a:bodyPr>
            <a:normAutofit fontScale="90000"/>
          </a:bodyPr>
          <a:lstStyle/>
          <a:p>
            <a:r>
              <a:rPr lang="en-US" dirty="0"/>
              <a:t>SIN THAT CREATES A STRONGHOLD HAS TO BE DEALT WITH IN REPENTANCE AND CLAIMING BACK THE GROUND YIELDED</a:t>
            </a:r>
          </a:p>
        </p:txBody>
      </p:sp>
      <p:sp>
        <p:nvSpPr>
          <p:cNvPr id="3" name="Content Placeholder 2">
            <a:extLst>
              <a:ext uri="{FF2B5EF4-FFF2-40B4-BE49-F238E27FC236}">
                <a16:creationId xmlns:a16="http://schemas.microsoft.com/office/drawing/2014/main" id="{BE430BB3-A7FC-4526-9B4A-5FAD82079A29}"/>
              </a:ext>
            </a:extLst>
          </p:cNvPr>
          <p:cNvSpPr>
            <a:spLocks noGrp="1"/>
          </p:cNvSpPr>
          <p:nvPr>
            <p:ph idx="1"/>
          </p:nvPr>
        </p:nvSpPr>
        <p:spPr>
          <a:xfrm>
            <a:off x="941294" y="2255264"/>
            <a:ext cx="10761489" cy="4114799"/>
          </a:xfrm>
        </p:spPr>
        <p:txBody>
          <a:bodyPr>
            <a:normAutofit fontScale="85000" lnSpcReduction="10000"/>
          </a:bodyPr>
          <a:lstStyle/>
          <a:p>
            <a:pPr marL="0" indent="0">
              <a:buNone/>
            </a:pPr>
            <a:r>
              <a:rPr lang="en-US" sz="2800" b="1" dirty="0"/>
              <a:t>“In the name of Jesus, I confess my participation in _____.   I </a:t>
            </a:r>
          </a:p>
          <a:p>
            <a:pPr marL="0" indent="0">
              <a:buNone/>
            </a:pPr>
            <a:r>
              <a:rPr lang="en-US" sz="2800" b="1" dirty="0"/>
              <a:t>renounce my participation in this sin and hereby cancel the ground in </a:t>
            </a:r>
          </a:p>
          <a:p>
            <a:pPr marL="0" indent="0">
              <a:buNone/>
            </a:pPr>
            <a:r>
              <a:rPr lang="en-US" sz="2800" b="1" dirty="0"/>
              <a:t>my life claimed by my enemy.  In the name of Jesus, I now command </a:t>
            </a:r>
          </a:p>
          <a:p>
            <a:pPr marL="0" indent="0">
              <a:buNone/>
            </a:pPr>
            <a:r>
              <a:rPr lang="en-US" sz="2800" b="1" dirty="0"/>
              <a:t>every demon who took advantage of this ground to renounce their </a:t>
            </a:r>
          </a:p>
          <a:p>
            <a:pPr marL="0" indent="0">
              <a:buNone/>
            </a:pPr>
            <a:r>
              <a:rPr lang="en-US" sz="2800" b="1" dirty="0"/>
              <a:t>claim on me and leave.  ANY DEMONS THAT ARE IN ME OR AROUND ME I CAST OUT IN THE NAME OF JESUS CHRIST AND FORBIDE YOU TO GO INTO ANYONE HERE OR ANY ANIMAL AND YOU ARE TO GO TO THE PIT AND MAY GOD’S HOLY ANGELS TAKE YOU THERE SO YOU CAN NOT ESCAPE AND COME HERE.</a:t>
            </a:r>
          </a:p>
        </p:txBody>
      </p:sp>
    </p:spTree>
    <p:extLst>
      <p:ext uri="{BB962C8B-B14F-4D97-AF65-F5344CB8AC3E}">
        <p14:creationId xmlns:p14="http://schemas.microsoft.com/office/powerpoint/2010/main" val="1654115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E3D38-85D7-41D4-BD2D-50A4CB367712}"/>
              </a:ext>
            </a:extLst>
          </p:cNvPr>
          <p:cNvSpPr>
            <a:spLocks noGrp="1"/>
          </p:cNvSpPr>
          <p:nvPr>
            <p:ph type="title"/>
          </p:nvPr>
        </p:nvSpPr>
        <p:spPr>
          <a:xfrm>
            <a:off x="1141413" y="230521"/>
            <a:ext cx="9905998" cy="1248655"/>
          </a:xfrm>
        </p:spPr>
        <p:txBody>
          <a:bodyPr/>
          <a:lstStyle/>
          <a:p>
            <a:r>
              <a:rPr lang="en-US" dirty="0"/>
              <a:t>Involvement with the occult</a:t>
            </a:r>
          </a:p>
        </p:txBody>
      </p:sp>
      <p:sp>
        <p:nvSpPr>
          <p:cNvPr id="3" name="Content Placeholder 2">
            <a:extLst>
              <a:ext uri="{FF2B5EF4-FFF2-40B4-BE49-F238E27FC236}">
                <a16:creationId xmlns:a16="http://schemas.microsoft.com/office/drawing/2014/main" id="{49682B05-5F0B-4941-915F-829EAE250255}"/>
              </a:ext>
            </a:extLst>
          </p:cNvPr>
          <p:cNvSpPr>
            <a:spLocks noGrp="1"/>
          </p:cNvSpPr>
          <p:nvPr>
            <p:ph idx="1"/>
          </p:nvPr>
        </p:nvSpPr>
        <p:spPr>
          <a:xfrm>
            <a:off x="1141412" y="1179498"/>
            <a:ext cx="10250168" cy="5620871"/>
          </a:xfrm>
        </p:spPr>
        <p:txBody>
          <a:bodyPr/>
          <a:lstStyle/>
          <a:p>
            <a:pPr marL="0" indent="0">
              <a:buNone/>
            </a:pPr>
            <a:r>
              <a:rPr lang="en-US" b="1" cap="small" dirty="0"/>
              <a:t>ENCHANTMENTS  or casting spells</a:t>
            </a:r>
          </a:p>
          <a:p>
            <a:pPr marL="0" lvl="0" indent="0">
              <a:buNone/>
            </a:pPr>
            <a:r>
              <a:rPr lang="en-US" b="1" dirty="0"/>
              <a:t>which comes from the Hebrew word for serpent or to hiss or whisper = a magic spell, to charm, to prognosticate, or divine is forbidden.  Witches use them for supernatural effects.  They are a spell or prayer to Satan</a:t>
            </a:r>
          </a:p>
          <a:p>
            <a:pPr marL="0" lvl="0" indent="0">
              <a:buNone/>
            </a:pPr>
            <a:r>
              <a:rPr lang="en-US" b="1" dirty="0"/>
              <a:t>Lev 19:26 (KJV) neither shall ye use enchantment, nor observe times.</a:t>
            </a:r>
          </a:p>
          <a:p>
            <a:pPr lvl="0" rtl="1"/>
            <a:r>
              <a:rPr lang="ar-SA" b="1" dirty="0"/>
              <a:t>נָחַשׁ</a:t>
            </a:r>
            <a:r>
              <a:rPr lang="x-none" b="1" dirty="0"/>
              <a:t>nâchash</a:t>
            </a:r>
            <a:r>
              <a:rPr lang="en-US" b="1" dirty="0"/>
              <a:t>   </a:t>
            </a:r>
            <a:r>
              <a:rPr lang="x-none" b="1" i="1" dirty="0"/>
              <a:t>naw-khash</a:t>
            </a:r>
            <a:r>
              <a:rPr lang="en-US" b="1" i="1" dirty="0"/>
              <a:t>  </a:t>
            </a:r>
            <a:r>
              <a:rPr lang="x-none" b="1" i="1" dirty="0"/>
              <a:t>'</a:t>
            </a:r>
            <a:r>
              <a:rPr lang="x-none" b="1" dirty="0"/>
              <a:t>A primitive root; properly to </a:t>
            </a:r>
            <a:r>
              <a:rPr lang="x-none" b="1" i="1" dirty="0"/>
              <a:t>hiss</a:t>
            </a:r>
            <a:r>
              <a:rPr lang="x-none" b="1" dirty="0"/>
              <a:t>, that is, </a:t>
            </a:r>
            <a:r>
              <a:rPr lang="x-none" b="1" i="1" dirty="0"/>
              <a:t>whisper</a:t>
            </a:r>
            <a:r>
              <a:rPr lang="x-none" b="1" dirty="0"/>
              <a:t> a (magic) spell; generally to </a:t>
            </a:r>
            <a:r>
              <a:rPr lang="x-none" b="1" i="1" dirty="0"/>
              <a:t>prognosticate: - </a:t>
            </a:r>
            <a:r>
              <a:rPr lang="x-none" b="1" dirty="0"/>
              <a:t> X certainly, divine, enchanter, (use) X enchantment, learn by experience, X indeed, diligently observe.</a:t>
            </a:r>
            <a:endParaRPr lang="en-US" b="1" dirty="0"/>
          </a:p>
          <a:p>
            <a:endParaRPr lang="en-US" b="1" dirty="0"/>
          </a:p>
        </p:txBody>
      </p:sp>
    </p:spTree>
    <p:extLst>
      <p:ext uri="{BB962C8B-B14F-4D97-AF65-F5344CB8AC3E}">
        <p14:creationId xmlns:p14="http://schemas.microsoft.com/office/powerpoint/2010/main" val="3305665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E3D38-85D7-41D4-BD2D-50A4CB367712}"/>
              </a:ext>
            </a:extLst>
          </p:cNvPr>
          <p:cNvSpPr>
            <a:spLocks noGrp="1"/>
          </p:cNvSpPr>
          <p:nvPr>
            <p:ph type="title"/>
          </p:nvPr>
        </p:nvSpPr>
        <p:spPr>
          <a:xfrm>
            <a:off x="1141413" y="230521"/>
            <a:ext cx="9905998" cy="1248655"/>
          </a:xfrm>
        </p:spPr>
        <p:txBody>
          <a:bodyPr>
            <a:normAutofit/>
          </a:bodyPr>
          <a:lstStyle/>
          <a:p>
            <a:r>
              <a:rPr lang="en-US" dirty="0"/>
              <a:t>Involvement with the occult  </a:t>
            </a:r>
            <a:r>
              <a:rPr lang="en-US" b="1" cap="small" dirty="0"/>
              <a:t>Familiar spirits </a:t>
            </a:r>
            <a:br>
              <a:rPr lang="en-US" b="1" cap="small" dirty="0"/>
            </a:br>
            <a:endParaRPr lang="en-US" dirty="0"/>
          </a:p>
        </p:txBody>
      </p:sp>
      <p:sp>
        <p:nvSpPr>
          <p:cNvPr id="3" name="Content Placeholder 2">
            <a:extLst>
              <a:ext uri="{FF2B5EF4-FFF2-40B4-BE49-F238E27FC236}">
                <a16:creationId xmlns:a16="http://schemas.microsoft.com/office/drawing/2014/main" id="{49682B05-5F0B-4941-915F-829EAE250255}"/>
              </a:ext>
            </a:extLst>
          </p:cNvPr>
          <p:cNvSpPr>
            <a:spLocks noGrp="1"/>
          </p:cNvSpPr>
          <p:nvPr>
            <p:ph idx="1"/>
          </p:nvPr>
        </p:nvSpPr>
        <p:spPr>
          <a:xfrm>
            <a:off x="1141412" y="1179498"/>
            <a:ext cx="10250168" cy="5620871"/>
          </a:xfrm>
        </p:spPr>
        <p:txBody>
          <a:bodyPr>
            <a:normAutofit lnSpcReduction="10000"/>
          </a:bodyPr>
          <a:lstStyle/>
          <a:p>
            <a:pPr marL="0" lvl="0" indent="0">
              <a:buNone/>
            </a:pPr>
            <a:r>
              <a:rPr lang="en-US" dirty="0"/>
              <a:t>SPIRIT GUIDES to mumble; hollow sound; a necromancer; a ventriloquist; ANCESTEROL spirit guides are forbidden.  SPIRIT IMITATES SOMEONE YOU OFTEN KNOW WHO DIED Any fortune telling with whatever device is forbidden. </a:t>
            </a:r>
            <a:r>
              <a:rPr lang="x-none" dirty="0"/>
              <a:t>Lev 19:31 (KJV)  Regard not them that have familiar spirits </a:t>
            </a:r>
            <a:endParaRPr lang="en-US" dirty="0"/>
          </a:p>
          <a:p>
            <a:pPr rtl="1"/>
            <a:r>
              <a:rPr lang="ar-SA" dirty="0"/>
              <a:t> אוֹב  </a:t>
            </a:r>
            <a:r>
              <a:rPr lang="x-none" dirty="0"/>
              <a:t>'ôb </a:t>
            </a:r>
            <a:r>
              <a:rPr lang="x-none" i="1" dirty="0"/>
              <a:t>obe</a:t>
            </a:r>
            <a:r>
              <a:rPr lang="en-US" i="1" dirty="0"/>
              <a:t> </a:t>
            </a:r>
            <a:r>
              <a:rPr lang="x-none" dirty="0"/>
              <a:t>From the same as H1 (apparently through the idea of </a:t>
            </a:r>
            <a:r>
              <a:rPr lang="x-none" i="1" dirty="0"/>
              <a:t>prattling</a:t>
            </a:r>
            <a:r>
              <a:rPr lang="x-none" dirty="0"/>
              <a:t> a father’s name); properly a </a:t>
            </a:r>
            <a:r>
              <a:rPr lang="x-none" i="1" dirty="0"/>
              <a:t>mumble</a:t>
            </a:r>
            <a:r>
              <a:rPr lang="x-none" dirty="0"/>
              <a:t>, that is, a water </a:t>
            </a:r>
            <a:r>
              <a:rPr lang="x-none" i="1" dirty="0"/>
              <a:t>skin</a:t>
            </a:r>
            <a:r>
              <a:rPr lang="x-none" dirty="0"/>
              <a:t> (from its hollow sound); hence a </a:t>
            </a:r>
            <a:r>
              <a:rPr lang="x-none" i="1" dirty="0"/>
              <a:t>necromancer</a:t>
            </a:r>
            <a:r>
              <a:rPr lang="x-none" dirty="0"/>
              <a:t> (ventriloquist, as from a jar): - bottle, familiar spirit.</a:t>
            </a:r>
            <a:endParaRPr lang="en-US" dirty="0"/>
          </a:p>
          <a:p>
            <a:pPr marL="0" indent="0">
              <a:buNone/>
            </a:pPr>
            <a:r>
              <a:rPr lang="x-none" dirty="0"/>
              <a:t>“A woman that hath,” etc.; literally “</a:t>
            </a:r>
            <a:r>
              <a:rPr lang="x-none" i="1" dirty="0"/>
              <a:t>a woman, a mistress of Ob,</a:t>
            </a:r>
            <a:r>
              <a:rPr lang="x-none" dirty="0"/>
              <a:t>” </a:t>
            </a:r>
            <a:r>
              <a:rPr lang="x-none" i="1" dirty="0"/>
              <a:t>i.e.</a:t>
            </a:r>
            <a:r>
              <a:rPr lang="x-none" dirty="0"/>
              <a:t>, of “a spirit by which the dead are conjured up.” (</a:t>
            </a:r>
            <a:r>
              <a:rPr lang="x-none" i="1" dirty="0"/>
              <a:t>Erdmann</a:t>
            </a:r>
            <a:r>
              <a:rPr lang="x-none" dirty="0"/>
              <a:t>.) “</a:t>
            </a:r>
            <a:r>
              <a:rPr lang="x-none" i="1" dirty="0"/>
              <a:t>Ob</a:t>
            </a:r>
            <a:r>
              <a:rPr lang="x-none" dirty="0"/>
              <a:t> signifies properly a </a:t>
            </a:r>
            <a:r>
              <a:rPr lang="x-none" i="1" dirty="0"/>
              <a:t>leathern bottle</a:t>
            </a:r>
            <a:r>
              <a:rPr lang="x-none" dirty="0"/>
              <a:t>, and is applied in several passages of Scripture to magicians, because, being possessed by an evil spirit, and swollen by inhalation of some gaseous substance, which made them pant and heave, they spoke with a soft hollow voice, as out of a leathern bottle.”</a:t>
            </a:r>
            <a:endParaRPr lang="en-US" dirty="0"/>
          </a:p>
        </p:txBody>
      </p:sp>
    </p:spTree>
    <p:extLst>
      <p:ext uri="{BB962C8B-B14F-4D97-AF65-F5344CB8AC3E}">
        <p14:creationId xmlns:p14="http://schemas.microsoft.com/office/powerpoint/2010/main" val="4254244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E3D38-85D7-41D4-BD2D-50A4CB367712}"/>
              </a:ext>
            </a:extLst>
          </p:cNvPr>
          <p:cNvSpPr>
            <a:spLocks noGrp="1"/>
          </p:cNvSpPr>
          <p:nvPr>
            <p:ph type="title"/>
          </p:nvPr>
        </p:nvSpPr>
        <p:spPr>
          <a:xfrm>
            <a:off x="1141413" y="230521"/>
            <a:ext cx="9905998" cy="1248655"/>
          </a:xfrm>
        </p:spPr>
        <p:txBody>
          <a:bodyPr>
            <a:normAutofit/>
          </a:bodyPr>
          <a:lstStyle/>
          <a:p>
            <a:r>
              <a:rPr lang="en-US" dirty="0"/>
              <a:t>Involvement with the occult  </a:t>
            </a:r>
            <a:r>
              <a:rPr lang="en-US" b="1" cap="small" dirty="0"/>
              <a:t>WIZARDS  </a:t>
            </a:r>
            <a:br>
              <a:rPr lang="en-US" b="1" cap="small" dirty="0"/>
            </a:br>
            <a:endParaRPr lang="en-US" dirty="0"/>
          </a:p>
        </p:txBody>
      </p:sp>
      <p:sp>
        <p:nvSpPr>
          <p:cNvPr id="3" name="Content Placeholder 2">
            <a:extLst>
              <a:ext uri="{FF2B5EF4-FFF2-40B4-BE49-F238E27FC236}">
                <a16:creationId xmlns:a16="http://schemas.microsoft.com/office/drawing/2014/main" id="{49682B05-5F0B-4941-915F-829EAE250255}"/>
              </a:ext>
            </a:extLst>
          </p:cNvPr>
          <p:cNvSpPr>
            <a:spLocks noGrp="1"/>
          </p:cNvSpPr>
          <p:nvPr>
            <p:ph idx="1"/>
          </p:nvPr>
        </p:nvSpPr>
        <p:spPr>
          <a:xfrm>
            <a:off x="1141412" y="1179498"/>
            <a:ext cx="10250168" cy="5620871"/>
          </a:xfrm>
        </p:spPr>
        <p:txBody>
          <a:bodyPr>
            <a:normAutofit fontScale="92500" lnSpcReduction="10000"/>
          </a:bodyPr>
          <a:lstStyle/>
          <a:p>
            <a:pPr lvl="0"/>
            <a:r>
              <a:rPr lang="x-none" b="1" dirty="0"/>
              <a:t>(1Ch 10:13)  So Saul </a:t>
            </a:r>
            <a:r>
              <a:rPr lang="x-none" b="1" u="sng" dirty="0"/>
              <a:t>died for his transgression</a:t>
            </a:r>
            <a:r>
              <a:rPr lang="x-none" b="1" dirty="0"/>
              <a:t> which he committed against the LORD, </a:t>
            </a:r>
            <a:r>
              <a:rPr lang="x-none" b="1" i="1" dirty="0"/>
              <a:t>even</a:t>
            </a:r>
            <a:r>
              <a:rPr lang="x-none" b="1" dirty="0"/>
              <a:t> against the word of the LORD, which he kept not, and also </a:t>
            </a:r>
            <a:r>
              <a:rPr lang="x-none" b="1" u="sng" dirty="0"/>
              <a:t>for asking counsel of one that had a familiar spirit, to enquire of it;</a:t>
            </a:r>
            <a:endParaRPr lang="en-US" b="1" dirty="0"/>
          </a:p>
          <a:p>
            <a:pPr lvl="0"/>
            <a:r>
              <a:rPr lang="x-none" b="1" dirty="0"/>
              <a:t>(2Ch 33:6)  And he caused his </a:t>
            </a:r>
            <a:r>
              <a:rPr lang="x-none" b="1" u="sng" dirty="0"/>
              <a:t>children to pass through the fire</a:t>
            </a:r>
            <a:r>
              <a:rPr lang="x-none" b="1" dirty="0"/>
              <a:t> in the valley of the son of Hinnom: also he </a:t>
            </a:r>
            <a:r>
              <a:rPr lang="x-none" b="1" u="sng" dirty="0"/>
              <a:t>observed times,</a:t>
            </a:r>
            <a:r>
              <a:rPr lang="x-none" b="1" dirty="0"/>
              <a:t> and used </a:t>
            </a:r>
            <a:r>
              <a:rPr lang="x-none" b="1" u="sng" dirty="0"/>
              <a:t>enchantments</a:t>
            </a:r>
            <a:r>
              <a:rPr lang="x-none" b="1" dirty="0"/>
              <a:t>, and used </a:t>
            </a:r>
            <a:r>
              <a:rPr lang="x-none" b="1" u="sng" dirty="0"/>
              <a:t>witchcraft</a:t>
            </a:r>
            <a:r>
              <a:rPr lang="x-none" b="1" dirty="0"/>
              <a:t>, and </a:t>
            </a:r>
            <a:r>
              <a:rPr lang="x-none" b="1" u="sng" dirty="0"/>
              <a:t>dealt with a familiar spirit</a:t>
            </a:r>
            <a:r>
              <a:rPr lang="x-none" b="1" dirty="0"/>
              <a:t>, and with </a:t>
            </a:r>
            <a:r>
              <a:rPr lang="x-none" b="1" u="sng" dirty="0"/>
              <a:t>wizards</a:t>
            </a:r>
            <a:r>
              <a:rPr lang="x-none" b="1" dirty="0"/>
              <a:t>: he wrought </a:t>
            </a:r>
            <a:r>
              <a:rPr lang="x-none" b="1" u="sng" dirty="0"/>
              <a:t>much evil</a:t>
            </a:r>
            <a:r>
              <a:rPr lang="x-none" b="1" dirty="0"/>
              <a:t> in the sight of the LORD, to provoke him to </a:t>
            </a:r>
            <a:r>
              <a:rPr lang="x-none" b="1" u="sng" dirty="0"/>
              <a:t>anger</a:t>
            </a:r>
            <a:r>
              <a:rPr lang="x-none" b="1" dirty="0"/>
              <a:t>.</a:t>
            </a:r>
            <a:endParaRPr lang="en-US" b="1" dirty="0"/>
          </a:p>
          <a:p>
            <a:pPr lvl="0"/>
            <a:r>
              <a:rPr lang="x-none" b="1" dirty="0"/>
              <a:t> (Isa 8:19)  And when they shall say unto you, Seek unto them that have </a:t>
            </a:r>
            <a:r>
              <a:rPr lang="x-none" b="1" u="sng" dirty="0"/>
              <a:t>familiar spirits</a:t>
            </a:r>
            <a:r>
              <a:rPr lang="x-none" b="1" dirty="0"/>
              <a:t>, and unto </a:t>
            </a:r>
            <a:r>
              <a:rPr lang="x-none" b="1" u="sng" dirty="0"/>
              <a:t>wizards that peep,</a:t>
            </a:r>
            <a:r>
              <a:rPr lang="x-none" b="1" dirty="0"/>
              <a:t> and that </a:t>
            </a:r>
            <a:r>
              <a:rPr lang="x-none" b="1" u="sng" dirty="0"/>
              <a:t>mutter</a:t>
            </a:r>
            <a:r>
              <a:rPr lang="x-none" b="1" dirty="0"/>
              <a:t>: should not a people seek unto their God? </a:t>
            </a:r>
            <a:r>
              <a:rPr lang="x-none" b="1" u="sng" dirty="0"/>
              <a:t>for the living to the dead?</a:t>
            </a:r>
            <a:endParaRPr lang="en-US" b="1" u="sng" dirty="0"/>
          </a:p>
          <a:p>
            <a:pPr lvl="0"/>
            <a:r>
              <a:rPr lang="en-US" b="1" dirty="0"/>
              <a:t>SOMEONE WHO CONTACTS THE SPIRIT WORLD AND NOT GOD THROUGH THE NAME OF JESUS CHRIST OFTEN THINKING THEY ARE CONTACTING A PERSON WHO DIED………PEOPLE WHEN THEY DIE GO TO HEAVEN OR HELL AND ARE NOT HANGING AROUND HERE</a:t>
            </a:r>
          </a:p>
        </p:txBody>
      </p:sp>
    </p:spTree>
    <p:extLst>
      <p:ext uri="{BB962C8B-B14F-4D97-AF65-F5344CB8AC3E}">
        <p14:creationId xmlns:p14="http://schemas.microsoft.com/office/powerpoint/2010/main" val="272755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E3D38-85D7-41D4-BD2D-50A4CB367712}"/>
              </a:ext>
            </a:extLst>
          </p:cNvPr>
          <p:cNvSpPr>
            <a:spLocks noGrp="1"/>
          </p:cNvSpPr>
          <p:nvPr>
            <p:ph type="title"/>
          </p:nvPr>
        </p:nvSpPr>
        <p:spPr>
          <a:xfrm>
            <a:off x="1141413" y="230521"/>
            <a:ext cx="9905998" cy="1248655"/>
          </a:xfrm>
        </p:spPr>
        <p:txBody>
          <a:bodyPr>
            <a:normAutofit fontScale="90000"/>
          </a:bodyPr>
          <a:lstStyle/>
          <a:p>
            <a:r>
              <a:rPr lang="en-US" dirty="0"/>
              <a:t>Involvement with the occult  </a:t>
            </a:r>
            <a:r>
              <a:rPr lang="en-US" b="1" cap="small" dirty="0"/>
              <a:t>DIVINATION OFTEN FIRE IS USED TO TOSS SOMETHING INTO IT TO CREATE INCENCE OR SMOKE TO MAKE CONTACT ….ETC </a:t>
            </a:r>
            <a:br>
              <a:rPr lang="en-US" b="1" cap="small" dirty="0"/>
            </a:br>
            <a:endParaRPr lang="en-US" dirty="0"/>
          </a:p>
        </p:txBody>
      </p:sp>
      <p:sp>
        <p:nvSpPr>
          <p:cNvPr id="3" name="Content Placeholder 2">
            <a:extLst>
              <a:ext uri="{FF2B5EF4-FFF2-40B4-BE49-F238E27FC236}">
                <a16:creationId xmlns:a16="http://schemas.microsoft.com/office/drawing/2014/main" id="{49682B05-5F0B-4941-915F-829EAE250255}"/>
              </a:ext>
            </a:extLst>
          </p:cNvPr>
          <p:cNvSpPr>
            <a:spLocks noGrp="1"/>
          </p:cNvSpPr>
          <p:nvPr>
            <p:ph idx="1"/>
          </p:nvPr>
        </p:nvSpPr>
        <p:spPr>
          <a:xfrm>
            <a:off x="1141412" y="1179498"/>
            <a:ext cx="10250168" cy="5620871"/>
          </a:xfrm>
        </p:spPr>
        <p:txBody>
          <a:bodyPr>
            <a:normAutofit/>
          </a:bodyPr>
          <a:lstStyle/>
          <a:p>
            <a:r>
              <a:rPr lang="x-none" b="1" dirty="0"/>
              <a:t>that useth divination: The precise import of the terms here used to express these unhallowed practices cannot be clearly ascertained. He that useth divination, kosaim, kesamim, seems a general term for the various species after specified; observer of times, meonain, one who pretends to foretell by the clouds, planets, etc.; enchanter menachesh, a diviner, either by means of serpents, or by inspecting the entrails of beasts, the flight of birds, etc.; a witch, mecashsheph, one who used magical fumigations, etc.; a charmer, one who uses spells, or a peculiar conjunction of words, or tying knots, etc.; a consulter with familiar spirits, a wizard, a cunning man; necromancer, one who seeks enquiries of the dead. </a:t>
            </a:r>
            <a:r>
              <a:rPr lang="x-none" b="1" u="sng" dirty="0"/>
              <a:t>Exo_22:18</a:t>
            </a:r>
            <a:r>
              <a:rPr lang="x-none" b="1" dirty="0"/>
              <a:t>; </a:t>
            </a:r>
            <a:r>
              <a:rPr lang="x-none" b="1" u="sng" dirty="0"/>
              <a:t>Lev_19:26</a:t>
            </a:r>
            <a:r>
              <a:rPr lang="x-none" b="1" dirty="0"/>
              <a:t>, </a:t>
            </a:r>
            <a:r>
              <a:rPr lang="x-none" b="1" u="sng" dirty="0"/>
              <a:t>Lev_19:31</a:t>
            </a:r>
            <a:r>
              <a:rPr lang="x-none" b="1" dirty="0"/>
              <a:t>, </a:t>
            </a:r>
            <a:r>
              <a:rPr lang="x-none" b="1" u="sng" dirty="0"/>
              <a:t>Lev_20:26-27</a:t>
            </a:r>
            <a:r>
              <a:rPr lang="x-none" b="1" dirty="0"/>
              <a:t>; </a:t>
            </a:r>
            <a:r>
              <a:rPr lang="x-none" b="1" u="sng" dirty="0"/>
              <a:t>1Sa_28:3</a:t>
            </a:r>
            <a:r>
              <a:rPr lang="x-none" b="1" dirty="0"/>
              <a:t>, </a:t>
            </a:r>
            <a:r>
              <a:rPr lang="x-none" b="1" u="sng" dirty="0"/>
              <a:t>1Sa_28:7</a:t>
            </a:r>
            <a:r>
              <a:rPr lang="x-none" b="1" dirty="0"/>
              <a:t>, </a:t>
            </a:r>
            <a:r>
              <a:rPr lang="x-none" b="1" u="sng" dirty="0"/>
              <a:t>1Sa_28:9</a:t>
            </a:r>
            <a:r>
              <a:rPr lang="x-none" b="1" dirty="0"/>
              <a:t>; </a:t>
            </a:r>
            <a:r>
              <a:rPr lang="x-none" b="1" u="sng" dirty="0"/>
              <a:t>1Ch_10:13</a:t>
            </a:r>
            <a:r>
              <a:rPr lang="x-none" b="1" dirty="0"/>
              <a:t>; </a:t>
            </a:r>
            <a:r>
              <a:rPr lang="x-none" b="1" u="sng" dirty="0"/>
              <a:t>2Ch_33:6</a:t>
            </a:r>
            <a:r>
              <a:rPr lang="x-none" b="1" dirty="0"/>
              <a:t>; </a:t>
            </a:r>
            <a:r>
              <a:rPr lang="x-none" b="1" u="sng" dirty="0"/>
              <a:t>Isa_8:19-20</a:t>
            </a:r>
            <a:r>
              <a:rPr lang="x-none" b="1" dirty="0"/>
              <a:t>, </a:t>
            </a:r>
            <a:r>
              <a:rPr lang="x-none" b="1" u="sng" dirty="0"/>
              <a:t>Isa_47:13</a:t>
            </a:r>
            <a:r>
              <a:rPr lang="x-none" b="1" dirty="0"/>
              <a:t>; </a:t>
            </a:r>
            <a:r>
              <a:rPr lang="x-none" b="1" u="sng" dirty="0"/>
              <a:t>Act_19:19</a:t>
            </a:r>
            <a:r>
              <a:rPr lang="x-none" b="1" dirty="0"/>
              <a:t>; </a:t>
            </a:r>
            <a:r>
              <a:rPr lang="x-none" b="1" u="sng" dirty="0"/>
              <a:t>Gal_5:20</a:t>
            </a:r>
            <a:endParaRPr lang="en-US" b="1" dirty="0"/>
          </a:p>
          <a:p>
            <a:pPr lvl="0"/>
            <a:endParaRPr lang="en-US" b="1" dirty="0"/>
          </a:p>
        </p:txBody>
      </p:sp>
    </p:spTree>
    <p:extLst>
      <p:ext uri="{BB962C8B-B14F-4D97-AF65-F5344CB8AC3E}">
        <p14:creationId xmlns:p14="http://schemas.microsoft.com/office/powerpoint/2010/main" val="1894048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E3D38-85D7-41D4-BD2D-50A4CB367712}"/>
              </a:ext>
            </a:extLst>
          </p:cNvPr>
          <p:cNvSpPr>
            <a:spLocks noGrp="1"/>
          </p:cNvSpPr>
          <p:nvPr>
            <p:ph type="title"/>
          </p:nvPr>
        </p:nvSpPr>
        <p:spPr>
          <a:xfrm>
            <a:off x="1141413" y="230521"/>
            <a:ext cx="9905998" cy="1248655"/>
          </a:xfrm>
        </p:spPr>
        <p:txBody>
          <a:bodyPr>
            <a:normAutofit/>
          </a:bodyPr>
          <a:lstStyle/>
          <a:p>
            <a:r>
              <a:rPr lang="en-US" dirty="0"/>
              <a:t>Involvement with the occult  </a:t>
            </a:r>
            <a:r>
              <a:rPr lang="en-US" b="1" cap="small" dirty="0"/>
              <a:t>SEEK VISIONS</a:t>
            </a:r>
            <a:br>
              <a:rPr lang="en-US" b="1" cap="small" dirty="0"/>
            </a:br>
            <a:endParaRPr lang="en-US" dirty="0"/>
          </a:p>
        </p:txBody>
      </p:sp>
      <p:sp>
        <p:nvSpPr>
          <p:cNvPr id="3" name="Content Placeholder 2">
            <a:extLst>
              <a:ext uri="{FF2B5EF4-FFF2-40B4-BE49-F238E27FC236}">
                <a16:creationId xmlns:a16="http://schemas.microsoft.com/office/drawing/2014/main" id="{49682B05-5F0B-4941-915F-829EAE250255}"/>
              </a:ext>
            </a:extLst>
          </p:cNvPr>
          <p:cNvSpPr>
            <a:spLocks noGrp="1"/>
          </p:cNvSpPr>
          <p:nvPr>
            <p:ph idx="1"/>
          </p:nvPr>
        </p:nvSpPr>
        <p:spPr>
          <a:xfrm>
            <a:off x="1141412" y="1179498"/>
            <a:ext cx="10250168" cy="5620871"/>
          </a:xfrm>
        </p:spPr>
        <p:txBody>
          <a:bodyPr>
            <a:normAutofit fontScale="92500" lnSpcReduction="20000"/>
          </a:bodyPr>
          <a:lstStyle/>
          <a:p>
            <a:pPr marL="0" lvl="0" indent="0">
              <a:buNone/>
            </a:pPr>
            <a:r>
              <a:rPr lang="x-none" b="1" u="sng" dirty="0"/>
              <a:t>Jer_14:14</a:t>
            </a:r>
            <a:r>
              <a:rPr lang="x-none" b="1" dirty="0"/>
              <a:t>  Then the LORD said unto me, The prophets prophesy lies in my name: I sent them not, neither have I commanded them, neither spake unto them: they </a:t>
            </a:r>
            <a:r>
              <a:rPr lang="x-none" b="1" u="sng" dirty="0"/>
              <a:t>prophesy unto you a false vision</a:t>
            </a:r>
            <a:r>
              <a:rPr lang="x-none" b="1" dirty="0"/>
              <a:t> and </a:t>
            </a:r>
            <a:r>
              <a:rPr lang="x-none" b="1" u="sng" dirty="0"/>
              <a:t>divination</a:t>
            </a:r>
            <a:r>
              <a:rPr lang="x-none" b="1" dirty="0"/>
              <a:t>, and </a:t>
            </a:r>
            <a:r>
              <a:rPr lang="x-none" b="1" u="sng" dirty="0"/>
              <a:t>a thing of nought</a:t>
            </a:r>
            <a:r>
              <a:rPr lang="x-none" b="1" dirty="0"/>
              <a:t>, and the </a:t>
            </a:r>
            <a:r>
              <a:rPr lang="x-none" b="1" u="sng" dirty="0"/>
              <a:t>deceit of their heart</a:t>
            </a:r>
            <a:r>
              <a:rPr lang="x-none" b="1" dirty="0"/>
              <a:t>.</a:t>
            </a:r>
            <a:endParaRPr lang="en-US" b="1" dirty="0"/>
          </a:p>
          <a:p>
            <a:pPr marL="0" lvl="0" indent="0">
              <a:buNone/>
            </a:pPr>
            <a:r>
              <a:rPr lang="x-none" b="1" u="sng" dirty="0"/>
              <a:t>Eze_12:24</a:t>
            </a:r>
            <a:r>
              <a:rPr lang="x-none" b="1" dirty="0"/>
              <a:t>  For there shall be no more any </a:t>
            </a:r>
            <a:r>
              <a:rPr lang="x-none" b="1" u="sng" dirty="0"/>
              <a:t>vain vision</a:t>
            </a:r>
            <a:r>
              <a:rPr lang="x-none" b="1" dirty="0"/>
              <a:t> nor</a:t>
            </a:r>
            <a:r>
              <a:rPr lang="x-none" b="1" u="sng" dirty="0"/>
              <a:t> flattering divination </a:t>
            </a:r>
            <a:r>
              <a:rPr lang="x-none" b="1" dirty="0"/>
              <a:t>within the house of Israel.</a:t>
            </a:r>
            <a:endParaRPr lang="en-US" b="1" dirty="0"/>
          </a:p>
          <a:p>
            <a:pPr marL="0" lvl="0" indent="0">
              <a:buNone/>
            </a:pPr>
            <a:r>
              <a:rPr lang="x-none" b="1" u="sng" dirty="0"/>
              <a:t>Eze_13:6</a:t>
            </a:r>
            <a:r>
              <a:rPr lang="x-none" b="1" dirty="0"/>
              <a:t>  They have seen vanity and </a:t>
            </a:r>
            <a:r>
              <a:rPr lang="x-none" b="1" u="sng" dirty="0"/>
              <a:t>lying divination,</a:t>
            </a:r>
            <a:r>
              <a:rPr lang="x-none" b="1" dirty="0"/>
              <a:t> saying, The LORD saith: and the LORD hath not sent them: and they have made </a:t>
            </a:r>
            <a:r>
              <a:rPr lang="x-none" b="1" i="1" dirty="0"/>
              <a:t>others</a:t>
            </a:r>
            <a:r>
              <a:rPr lang="x-none" b="1" dirty="0"/>
              <a:t> to hope that they would confirm the word.</a:t>
            </a:r>
            <a:endParaRPr lang="en-US" b="1" dirty="0"/>
          </a:p>
          <a:p>
            <a:pPr marL="0" lvl="0" indent="0">
              <a:buNone/>
            </a:pPr>
            <a:r>
              <a:rPr lang="en-US" b="1" dirty="0"/>
              <a:t>TO MAKE SURE THE INFORMATION YOU ARE RECEIVING IS FROM GOD SAY IN THE NAME OF JESUS CHRIST IS JESUS CHRIST LORD?  IS JESUS CHRIST COME IN THE FLESH IN OTHER WORDS TEST THE SPIRITS.  MY GRANDMOTHER THEY CALLED THE OLD LADY BORN IN 1897 IN MONTANA SHARED VISION QUEST SEEING LARGE SNAKES AND THE SEEKER KNEW IT WAS SATAN AND LEFT TO GET AWAY.</a:t>
            </a:r>
          </a:p>
          <a:p>
            <a:pPr marL="0" lvl="0" indent="0">
              <a:buNone/>
            </a:pPr>
            <a:endParaRPr lang="en-US" b="1" dirty="0"/>
          </a:p>
          <a:p>
            <a:pPr lvl="0"/>
            <a:endParaRPr lang="en-US" b="1" dirty="0"/>
          </a:p>
        </p:txBody>
      </p:sp>
    </p:spTree>
    <p:extLst>
      <p:ext uri="{BB962C8B-B14F-4D97-AF65-F5344CB8AC3E}">
        <p14:creationId xmlns:p14="http://schemas.microsoft.com/office/powerpoint/2010/main" val="31739656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E3D38-85D7-41D4-BD2D-50A4CB367712}"/>
              </a:ext>
            </a:extLst>
          </p:cNvPr>
          <p:cNvSpPr>
            <a:spLocks noGrp="1"/>
          </p:cNvSpPr>
          <p:nvPr>
            <p:ph type="title"/>
          </p:nvPr>
        </p:nvSpPr>
        <p:spPr>
          <a:xfrm>
            <a:off x="902874" y="230521"/>
            <a:ext cx="10972800" cy="1248655"/>
          </a:xfrm>
        </p:spPr>
        <p:txBody>
          <a:bodyPr>
            <a:normAutofit/>
          </a:bodyPr>
          <a:lstStyle/>
          <a:p>
            <a:r>
              <a:rPr lang="en-US" sz="2800" b="1" cap="small" dirty="0"/>
              <a:t>DRUGS OR SORCERY = drugs used with spells is forbidden.</a:t>
            </a:r>
          </a:p>
        </p:txBody>
      </p:sp>
      <p:sp>
        <p:nvSpPr>
          <p:cNvPr id="3" name="Content Placeholder 2">
            <a:extLst>
              <a:ext uri="{FF2B5EF4-FFF2-40B4-BE49-F238E27FC236}">
                <a16:creationId xmlns:a16="http://schemas.microsoft.com/office/drawing/2014/main" id="{49682B05-5F0B-4941-915F-829EAE250255}"/>
              </a:ext>
            </a:extLst>
          </p:cNvPr>
          <p:cNvSpPr>
            <a:spLocks noGrp="1"/>
          </p:cNvSpPr>
          <p:nvPr>
            <p:ph idx="1"/>
          </p:nvPr>
        </p:nvSpPr>
        <p:spPr>
          <a:xfrm>
            <a:off x="1141411" y="1102660"/>
            <a:ext cx="10864891" cy="5697710"/>
          </a:xfrm>
        </p:spPr>
        <p:txBody>
          <a:bodyPr>
            <a:normAutofit fontScale="77500" lnSpcReduction="20000"/>
          </a:bodyPr>
          <a:lstStyle/>
          <a:p>
            <a:pPr marL="0" indent="0">
              <a:buNone/>
            </a:pPr>
            <a:r>
              <a:rPr lang="en-US" b="1" cap="small" dirty="0"/>
              <a:t>. </a:t>
            </a:r>
            <a:r>
              <a:rPr lang="x-none" b="1" dirty="0"/>
              <a:t>Rev 9:20-21 (KJV)  And the rest of the men which were not killed by these plagues yet </a:t>
            </a:r>
            <a:r>
              <a:rPr lang="x-none" b="1" u="sng" dirty="0"/>
              <a:t>repented not of the works of their hands, that they </a:t>
            </a:r>
            <a:r>
              <a:rPr lang="x-none" b="1" u="sng" dirty="0">
                <a:solidFill>
                  <a:srgbClr val="FF0000"/>
                </a:solidFill>
              </a:rPr>
              <a:t>should not worship devils</a:t>
            </a:r>
            <a:r>
              <a:rPr lang="x-none" b="1" u="sng" dirty="0"/>
              <a:t>,</a:t>
            </a:r>
            <a:r>
              <a:rPr lang="x-none" b="1" dirty="0"/>
              <a:t> and </a:t>
            </a:r>
            <a:r>
              <a:rPr lang="x-none" b="1" u="sng" dirty="0">
                <a:solidFill>
                  <a:srgbClr val="FF0000"/>
                </a:solidFill>
              </a:rPr>
              <a:t>idols</a:t>
            </a:r>
            <a:r>
              <a:rPr lang="x-none" b="1" u="sng" dirty="0"/>
              <a:t> </a:t>
            </a:r>
            <a:r>
              <a:rPr lang="x-none" b="1" dirty="0"/>
              <a:t>of </a:t>
            </a:r>
            <a:r>
              <a:rPr lang="x-none" sz="2500" b="1" u="sng" dirty="0">
                <a:solidFill>
                  <a:srgbClr val="FF0000"/>
                </a:solidFill>
              </a:rPr>
              <a:t>gold, </a:t>
            </a:r>
            <a:r>
              <a:rPr lang="x-none" b="1" dirty="0"/>
              <a:t>and </a:t>
            </a:r>
            <a:r>
              <a:rPr lang="x-none" sz="2500" b="1" u="sng" dirty="0">
                <a:solidFill>
                  <a:srgbClr val="FF0000"/>
                </a:solidFill>
              </a:rPr>
              <a:t>silver, </a:t>
            </a:r>
            <a:r>
              <a:rPr lang="x-none" b="1" dirty="0"/>
              <a:t>and </a:t>
            </a:r>
            <a:r>
              <a:rPr lang="x-none" sz="2500" b="1" u="sng" dirty="0">
                <a:solidFill>
                  <a:srgbClr val="FF0000"/>
                </a:solidFill>
              </a:rPr>
              <a:t>brass, </a:t>
            </a:r>
            <a:r>
              <a:rPr lang="x-none" b="1" dirty="0"/>
              <a:t>and </a:t>
            </a:r>
            <a:r>
              <a:rPr lang="x-none" sz="2500" b="1" u="sng" dirty="0">
                <a:solidFill>
                  <a:srgbClr val="FF0000"/>
                </a:solidFill>
              </a:rPr>
              <a:t>stone,</a:t>
            </a:r>
            <a:r>
              <a:rPr lang="x-none" b="1" dirty="0"/>
              <a:t> and of </a:t>
            </a:r>
            <a:r>
              <a:rPr lang="x-none" sz="2500" b="1" u="sng" dirty="0">
                <a:solidFill>
                  <a:srgbClr val="FF0000"/>
                </a:solidFill>
              </a:rPr>
              <a:t>wood: </a:t>
            </a:r>
            <a:r>
              <a:rPr lang="x-none" b="1" dirty="0"/>
              <a:t>which neither can see, nor hear, nor walk: 21 Neither repented they of their </a:t>
            </a:r>
            <a:r>
              <a:rPr lang="x-none" sz="2500" b="1" u="sng" dirty="0">
                <a:solidFill>
                  <a:srgbClr val="FF0000"/>
                </a:solidFill>
              </a:rPr>
              <a:t>murders, </a:t>
            </a:r>
            <a:r>
              <a:rPr lang="x-none" b="1" dirty="0"/>
              <a:t>nor of their </a:t>
            </a:r>
            <a:r>
              <a:rPr lang="x-none" sz="2500" b="1" u="sng" dirty="0">
                <a:solidFill>
                  <a:srgbClr val="FF0000"/>
                </a:solidFill>
              </a:rPr>
              <a:t>sorceries, </a:t>
            </a:r>
            <a:r>
              <a:rPr lang="x-none" b="1" dirty="0"/>
              <a:t>nor of their </a:t>
            </a:r>
            <a:r>
              <a:rPr lang="x-none" sz="2500" b="1" u="sng" dirty="0">
                <a:solidFill>
                  <a:srgbClr val="FF0000"/>
                </a:solidFill>
              </a:rPr>
              <a:t>fornication</a:t>
            </a:r>
            <a:r>
              <a:rPr lang="x-none" b="1" dirty="0"/>
              <a:t>, nor of their </a:t>
            </a:r>
            <a:r>
              <a:rPr lang="x-none" sz="2500" b="1" u="sng" dirty="0">
                <a:solidFill>
                  <a:srgbClr val="FF0000"/>
                </a:solidFill>
              </a:rPr>
              <a:t>thefts.  </a:t>
            </a:r>
            <a:r>
              <a:rPr lang="x-none" b="1" dirty="0"/>
              <a:t>φαρμακείαPharmakeia</a:t>
            </a:r>
            <a:r>
              <a:rPr lang="en-US" b="1" dirty="0"/>
              <a:t>   </a:t>
            </a:r>
            <a:r>
              <a:rPr lang="x-none" b="1" i="1" dirty="0"/>
              <a:t>far-mak-i'-ah </a:t>
            </a:r>
            <a:r>
              <a:rPr lang="x-none" b="1" dirty="0"/>
              <a:t>From G5332; </a:t>
            </a:r>
            <a:r>
              <a:rPr lang="x-none" sz="2500" b="1" u="sng" dirty="0">
                <a:solidFill>
                  <a:srgbClr val="FF0000"/>
                </a:solidFill>
              </a:rPr>
              <a:t>medication</a:t>
            </a:r>
            <a:r>
              <a:rPr lang="en-US" sz="2500" b="1" u="sng" dirty="0">
                <a:solidFill>
                  <a:srgbClr val="FF0000"/>
                </a:solidFill>
              </a:rPr>
              <a:t> drugs</a:t>
            </a:r>
            <a:r>
              <a:rPr lang="x-none" sz="2500" b="1" u="sng" dirty="0">
                <a:solidFill>
                  <a:srgbClr val="FF0000"/>
                </a:solidFill>
              </a:rPr>
              <a:t> </a:t>
            </a:r>
            <a:r>
              <a:rPr lang="x-none" b="1" dirty="0"/>
              <a:t>(“pharmacy”), that is, (by extension) </a:t>
            </a:r>
            <a:r>
              <a:rPr lang="x-none" sz="2500" b="1" u="sng" dirty="0">
                <a:solidFill>
                  <a:srgbClr val="FF0000"/>
                </a:solidFill>
              </a:rPr>
              <a:t>magic </a:t>
            </a:r>
            <a:r>
              <a:rPr lang="x-none" b="1" dirty="0"/>
              <a:t>(literal or figurative): - sorcery, </a:t>
            </a:r>
            <a:r>
              <a:rPr lang="x-none" sz="2500" b="1" u="sng" dirty="0">
                <a:solidFill>
                  <a:srgbClr val="FF0000"/>
                </a:solidFill>
              </a:rPr>
              <a:t>witchcraft.</a:t>
            </a:r>
            <a:endParaRPr lang="en-US" sz="2500" b="1" u="sng" dirty="0">
              <a:solidFill>
                <a:srgbClr val="FF0000"/>
              </a:solidFill>
            </a:endParaRPr>
          </a:p>
          <a:p>
            <a:pPr rtl="1"/>
            <a:r>
              <a:rPr lang="x-none" b="1" u="sng" dirty="0"/>
              <a:t>Isa_47:9</a:t>
            </a:r>
            <a:r>
              <a:rPr lang="x-none" b="1" dirty="0"/>
              <a:t>  But these two </a:t>
            </a:r>
            <a:r>
              <a:rPr lang="x-none" b="1" i="1" dirty="0"/>
              <a:t>things</a:t>
            </a:r>
            <a:r>
              <a:rPr lang="x-none" b="1" dirty="0"/>
              <a:t> shall come to thee in a moment in one day, the loss of children, and widowhood: they shall come upon thee in their perfection for the multitude of thy sorceries, </a:t>
            </a:r>
            <a:r>
              <a:rPr lang="x-none" b="1" i="1" dirty="0"/>
              <a:t>and</a:t>
            </a:r>
            <a:r>
              <a:rPr lang="x-none" b="1" dirty="0"/>
              <a:t> for the great abundance of thine enchantments.</a:t>
            </a:r>
            <a:r>
              <a:rPr lang="ar-SA" b="1" dirty="0"/>
              <a:t> כֶּשֶׁף</a:t>
            </a:r>
            <a:r>
              <a:rPr lang="x-none" b="1" dirty="0"/>
              <a:t>Kesheph</a:t>
            </a:r>
            <a:r>
              <a:rPr lang="en-US" b="1" dirty="0"/>
              <a:t>  </a:t>
            </a:r>
            <a:r>
              <a:rPr lang="x-none" b="1" i="1" dirty="0"/>
              <a:t>keh'-shef</a:t>
            </a:r>
            <a:r>
              <a:rPr lang="en-US" b="1" dirty="0"/>
              <a:t>       </a:t>
            </a:r>
            <a:r>
              <a:rPr lang="x-none" b="1" dirty="0"/>
              <a:t>From H3784; </a:t>
            </a:r>
            <a:r>
              <a:rPr lang="x-none" b="1" i="1" dirty="0"/>
              <a:t>magic: - </a:t>
            </a:r>
            <a:r>
              <a:rPr lang="x-none" b="1" dirty="0"/>
              <a:t>sorcery, witchcraft.bewitched them with sorceries.</a:t>
            </a:r>
            <a:endParaRPr lang="en-US" b="1" dirty="0"/>
          </a:p>
          <a:p>
            <a:pPr marL="0" indent="0">
              <a:buNone/>
            </a:pPr>
            <a:r>
              <a:rPr lang="x-none" b="1" u="sng" dirty="0"/>
              <a:t>Act_8:9</a:t>
            </a:r>
            <a:r>
              <a:rPr lang="x-none" b="1" dirty="0"/>
              <a:t>  But there was a certain man, called Simon, which beforetime in the same city used sorcery, and bewitched the people of Samaria, giving out that himself was some great one:</a:t>
            </a:r>
            <a:endParaRPr lang="en-US" b="1" dirty="0"/>
          </a:p>
          <a:p>
            <a:pPr marL="0" indent="0">
              <a:buNone/>
            </a:pPr>
            <a:r>
              <a:rPr lang="x-none" b="1" u="sng" dirty="0"/>
              <a:t>Rev_9:21</a:t>
            </a:r>
            <a:r>
              <a:rPr lang="x-none" b="1" dirty="0"/>
              <a:t>  Neither repented they of their murders, nor of their sorceries, nor of their fornication, nor of their thefts.</a:t>
            </a:r>
            <a:endParaRPr lang="en-US" b="1" dirty="0"/>
          </a:p>
          <a:p>
            <a:pPr marL="0" indent="0">
              <a:buNone/>
            </a:pPr>
            <a:r>
              <a:rPr lang="x-none" b="1" u="sng" dirty="0"/>
              <a:t>Rev_18:23</a:t>
            </a:r>
            <a:r>
              <a:rPr lang="x-none" b="1" dirty="0"/>
              <a:t>  And the light of a candle shall shine no more at all in thee; and the voice of the bridegroom and of the bride shall be heard no more at all in thee: for thy merchants were the great men of the earth; for by thy sorceries were all nations deceived.</a:t>
            </a:r>
            <a:endParaRPr lang="en-US" b="1" dirty="0"/>
          </a:p>
          <a:p>
            <a:pPr lvl="0"/>
            <a:endParaRPr lang="en-US" b="1" dirty="0"/>
          </a:p>
        </p:txBody>
      </p:sp>
    </p:spTree>
    <p:extLst>
      <p:ext uri="{BB962C8B-B14F-4D97-AF65-F5344CB8AC3E}">
        <p14:creationId xmlns:p14="http://schemas.microsoft.com/office/powerpoint/2010/main" val="949901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DC139-5670-4963-9AEE-49B8748A9656}"/>
              </a:ext>
            </a:extLst>
          </p:cNvPr>
          <p:cNvSpPr>
            <a:spLocks noGrp="1"/>
          </p:cNvSpPr>
          <p:nvPr>
            <p:ph type="title"/>
          </p:nvPr>
        </p:nvSpPr>
        <p:spPr/>
        <p:txBody>
          <a:bodyPr/>
          <a:lstStyle/>
          <a:p>
            <a:r>
              <a:rPr lang="en-US" dirty="0"/>
              <a:t>BREAKING OCCULT BONDAGE</a:t>
            </a:r>
          </a:p>
        </p:txBody>
      </p:sp>
      <p:sp>
        <p:nvSpPr>
          <p:cNvPr id="3" name="Content Placeholder 2">
            <a:extLst>
              <a:ext uri="{FF2B5EF4-FFF2-40B4-BE49-F238E27FC236}">
                <a16:creationId xmlns:a16="http://schemas.microsoft.com/office/drawing/2014/main" id="{908C6E73-334E-4246-9A62-2914743BA6B8}"/>
              </a:ext>
            </a:extLst>
          </p:cNvPr>
          <p:cNvSpPr>
            <a:spLocks noGrp="1"/>
          </p:cNvSpPr>
          <p:nvPr>
            <p:ph idx="1"/>
          </p:nvPr>
        </p:nvSpPr>
        <p:spPr>
          <a:xfrm>
            <a:off x="1141413" y="2224528"/>
            <a:ext cx="10254009" cy="4537422"/>
          </a:xfrm>
        </p:spPr>
        <p:txBody>
          <a:bodyPr>
            <a:normAutofit fontScale="92500"/>
          </a:bodyPr>
          <a:lstStyle/>
          <a:p>
            <a:pPr marL="0" indent="0">
              <a:buNone/>
            </a:pPr>
            <a:r>
              <a:rPr lang="en-US" b="1" dirty="0"/>
              <a:t>Ending Satan’s claim on your life because of occult activity begins with the three C’s </a:t>
            </a:r>
            <a:r>
              <a:rPr lang="en-US" b="1" dirty="0">
                <a:solidFill>
                  <a:srgbClr val="FF0000"/>
                </a:solidFill>
              </a:rPr>
              <a:t>You must confess </a:t>
            </a:r>
            <a:r>
              <a:rPr lang="en-US" b="1" dirty="0"/>
              <a:t>that you did it </a:t>
            </a:r>
            <a:r>
              <a:rPr lang="en-US" b="1" dirty="0">
                <a:solidFill>
                  <a:srgbClr val="FF0000"/>
                </a:solidFill>
              </a:rPr>
              <a:t>cancel any claim the Enemy </a:t>
            </a:r>
            <a:r>
              <a:rPr lang="en-US" b="1" dirty="0"/>
              <a:t>may have on you, and </a:t>
            </a:r>
            <a:r>
              <a:rPr lang="en-US" b="1" dirty="0">
                <a:solidFill>
                  <a:srgbClr val="FF0000"/>
                </a:solidFill>
              </a:rPr>
              <a:t>command the demons to leave</a:t>
            </a:r>
            <a:r>
              <a:rPr lang="en-US" b="1" dirty="0"/>
              <a:t>.  It is sometimes also necessary to </a:t>
            </a:r>
            <a:r>
              <a:rPr lang="en-US" b="1" dirty="0">
                <a:solidFill>
                  <a:srgbClr val="FF0000"/>
                </a:solidFill>
              </a:rPr>
              <a:t>destroy the occult objects you own </a:t>
            </a:r>
            <a:r>
              <a:rPr lang="en-US" b="1" dirty="0"/>
              <a:t>or that have been used to grant them </a:t>
            </a:r>
            <a:r>
              <a:rPr lang="en-US" b="1" dirty="0">
                <a:solidFill>
                  <a:srgbClr val="FF0000"/>
                </a:solidFill>
              </a:rPr>
              <a:t>access to your world.  </a:t>
            </a:r>
          </a:p>
          <a:p>
            <a:pPr marL="0" indent="0">
              <a:buNone/>
            </a:pPr>
            <a:r>
              <a:rPr lang="en-US" b="1" dirty="0"/>
              <a:t>A MEDICINE MAN GAVE HIS HEART TO JESUS.  THIRTEEN OWLS MET HIM SITTING ON HIS TREE STAREING AT HIM.  HE SAID IT IS A GOOD DAY TO DIE.  I HAVE ACCEPTED JESUS AS MY SAVIOR AND WILL GO TO HEAVEN.</a:t>
            </a:r>
          </a:p>
          <a:p>
            <a:pPr marL="0" indent="0">
              <a:buNone/>
            </a:pPr>
            <a:r>
              <a:rPr lang="en-US" b="1" dirty="0"/>
              <a:t>I GAVE MY HEART TO JESUS NOW I GIVE MY HOUSE THIS LAND THAT TREE TO HIM AND WITH THAT THE DEMON BIRDS FLY OFF.  RENOUNCE THE CERMONIES AND THE ITEMS USED TO CURSE OTHERS SUCH AS BREAKING UP MARRIAGES…ETC.</a:t>
            </a:r>
          </a:p>
        </p:txBody>
      </p:sp>
    </p:spTree>
    <p:extLst>
      <p:ext uri="{BB962C8B-B14F-4D97-AF65-F5344CB8AC3E}">
        <p14:creationId xmlns:p14="http://schemas.microsoft.com/office/powerpoint/2010/main" val="24703812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DC139-5670-4963-9AEE-49B8748A9656}"/>
              </a:ext>
            </a:extLst>
          </p:cNvPr>
          <p:cNvSpPr>
            <a:spLocks noGrp="1"/>
          </p:cNvSpPr>
          <p:nvPr>
            <p:ph type="title"/>
          </p:nvPr>
        </p:nvSpPr>
        <p:spPr>
          <a:xfrm>
            <a:off x="1141413" y="34579"/>
            <a:ext cx="9905998" cy="630090"/>
          </a:xfrm>
        </p:spPr>
        <p:txBody>
          <a:bodyPr/>
          <a:lstStyle/>
          <a:p>
            <a:r>
              <a:rPr lang="en-US" dirty="0"/>
              <a:t>BREAKING OCCULT BONDAGE</a:t>
            </a:r>
          </a:p>
        </p:txBody>
      </p:sp>
      <p:sp>
        <p:nvSpPr>
          <p:cNvPr id="3" name="Content Placeholder 2">
            <a:extLst>
              <a:ext uri="{FF2B5EF4-FFF2-40B4-BE49-F238E27FC236}">
                <a16:creationId xmlns:a16="http://schemas.microsoft.com/office/drawing/2014/main" id="{908C6E73-334E-4246-9A62-2914743BA6B8}"/>
              </a:ext>
            </a:extLst>
          </p:cNvPr>
          <p:cNvSpPr>
            <a:spLocks noGrp="1"/>
          </p:cNvSpPr>
          <p:nvPr>
            <p:ph idx="1"/>
          </p:nvPr>
        </p:nvSpPr>
        <p:spPr>
          <a:xfrm>
            <a:off x="829877" y="726141"/>
            <a:ext cx="10580914" cy="6035810"/>
          </a:xfrm>
        </p:spPr>
        <p:txBody>
          <a:bodyPr>
            <a:noAutofit/>
          </a:bodyPr>
          <a:lstStyle/>
          <a:p>
            <a:pPr marL="0" indent="0">
              <a:buNone/>
            </a:pPr>
            <a:r>
              <a:rPr lang="en-US" sz="2800" dirty="0"/>
              <a:t>Has any native practices brought spirits that are bad into your life, in your home, dreams, visions, healing powers, fortune telling, unbridled lust, blacking out, knowledge you never had, overwhelming feelings of hate, falsely accusing other, lying all the time, murderous thoughts, feelings like you want to commit suicide? HAVE YOU SEEN SPIRITS IN YOUR HOME, YARD OR IN SOME CEREMONY THAT WAS NOT JESUS CHRIST? HAVE YOU THOUGHT YOU WERE CONTACTING YOUR ANCESTORS BUT FOUND OUT THEY WERE FAMILIAR SPIRITS IMITATING YOUR LOVED ONE.  EASY WAY TO TELL THE DIFFERENCE IS COMMAND THE SPIRIT TO LEAVE THE HOUSE AND NOT COME BACK.  YOU LOVED ONES WOULD HAVE STAYED. Voice in your head, personalities not yours, aversion to the name of Jesus Christ?</a:t>
            </a:r>
          </a:p>
          <a:p>
            <a:pPr marL="0" indent="0">
              <a:buNone/>
            </a:pPr>
            <a:endParaRPr lang="en-US" sz="2800" b="1" dirty="0"/>
          </a:p>
        </p:txBody>
      </p:sp>
    </p:spTree>
    <p:extLst>
      <p:ext uri="{BB962C8B-B14F-4D97-AF65-F5344CB8AC3E}">
        <p14:creationId xmlns:p14="http://schemas.microsoft.com/office/powerpoint/2010/main" val="36165771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C8CE0-8854-4157-9187-3D0285F20D65}"/>
              </a:ext>
            </a:extLst>
          </p:cNvPr>
          <p:cNvSpPr>
            <a:spLocks noGrp="1"/>
          </p:cNvSpPr>
          <p:nvPr>
            <p:ph type="title"/>
          </p:nvPr>
        </p:nvSpPr>
        <p:spPr>
          <a:xfrm>
            <a:off x="1141413" y="284309"/>
            <a:ext cx="9905998" cy="1448441"/>
          </a:xfrm>
        </p:spPr>
        <p:txBody>
          <a:bodyPr/>
          <a:lstStyle/>
          <a:p>
            <a:r>
              <a:rPr lang="en-US" dirty="0"/>
              <a:t>UNFORGIVENESS NEEDS FORGIVENESS WHICH IS  NOT THE SAME AS RECONCILIATION </a:t>
            </a:r>
          </a:p>
        </p:txBody>
      </p:sp>
      <p:sp>
        <p:nvSpPr>
          <p:cNvPr id="3" name="Content Placeholder 2">
            <a:extLst>
              <a:ext uri="{FF2B5EF4-FFF2-40B4-BE49-F238E27FC236}">
                <a16:creationId xmlns:a16="http://schemas.microsoft.com/office/drawing/2014/main" id="{2901C0FB-95D6-4EAA-B56E-FAA7814D2C71}"/>
              </a:ext>
            </a:extLst>
          </p:cNvPr>
          <p:cNvSpPr>
            <a:spLocks noGrp="1"/>
          </p:cNvSpPr>
          <p:nvPr>
            <p:ph idx="1"/>
          </p:nvPr>
        </p:nvSpPr>
        <p:spPr>
          <a:xfrm>
            <a:off x="1141412" y="1801906"/>
            <a:ext cx="10338533" cy="4810205"/>
          </a:xfrm>
        </p:spPr>
        <p:txBody>
          <a:bodyPr>
            <a:normAutofit fontScale="92500" lnSpcReduction="20000"/>
          </a:bodyPr>
          <a:lstStyle/>
          <a:p>
            <a:pPr marL="0" indent="0">
              <a:buNone/>
            </a:pPr>
            <a:r>
              <a:rPr lang="en-US" b="1" dirty="0"/>
              <a:t>1.	Ask God to help you think about the person in the way in which they are the most offensive to you.  This helps you get your heart engaged, so that you can forgive from your heart. </a:t>
            </a:r>
          </a:p>
          <a:p>
            <a:pPr marL="0" indent="0">
              <a:buNone/>
            </a:pPr>
            <a:r>
              <a:rPr lang="en-US" b="1" dirty="0"/>
              <a:t>2.	Reflect on the negative emotions and negative consequences you have had to bear because of what the other person has done.</a:t>
            </a:r>
          </a:p>
          <a:p>
            <a:pPr marL="0" indent="0">
              <a:buNone/>
            </a:pPr>
            <a:r>
              <a:rPr lang="en-US" b="1" dirty="0"/>
              <a:t>3.	Make a declaration “In the name of Jesus I choose to forgive ___for ” and list the wrong behavior and negative consequences imposed against you.   </a:t>
            </a:r>
          </a:p>
          <a:p>
            <a:pPr marL="0" indent="0">
              <a:buNone/>
            </a:pPr>
            <a:r>
              <a:rPr lang="en-US" b="1" dirty="0"/>
              <a:t>4.	Ask Jesus to help you think about the person in the way in which He wants you to think about them.  Ask him to help you understand why He loves that person, so that you can learn to </a:t>
            </a:r>
            <a:r>
              <a:rPr lang="en-US" b="1" dirty="0" err="1"/>
              <a:t>lovethem</a:t>
            </a:r>
            <a:r>
              <a:rPr lang="en-US" b="1" dirty="0"/>
              <a:t>, too.    </a:t>
            </a:r>
          </a:p>
          <a:p>
            <a:pPr marL="0" indent="0">
              <a:buNone/>
            </a:pPr>
            <a:r>
              <a:rPr lang="en-US" b="1" dirty="0"/>
              <a:t>5.	Pray a blessing on the person you forgave, and ask the Lord to  bring them what is good (even if that good thing is repentance that leads to life). </a:t>
            </a:r>
          </a:p>
          <a:p>
            <a:endParaRPr lang="en-US" b="1" dirty="0"/>
          </a:p>
        </p:txBody>
      </p:sp>
    </p:spTree>
    <p:extLst>
      <p:ext uri="{BB962C8B-B14F-4D97-AF65-F5344CB8AC3E}">
        <p14:creationId xmlns:p14="http://schemas.microsoft.com/office/powerpoint/2010/main" val="2057913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8D9D1-B32E-40AB-B0AE-17D6DE469A3C}"/>
              </a:ext>
            </a:extLst>
          </p:cNvPr>
          <p:cNvSpPr>
            <a:spLocks noGrp="1"/>
          </p:cNvSpPr>
          <p:nvPr>
            <p:ph type="title"/>
          </p:nvPr>
        </p:nvSpPr>
        <p:spPr>
          <a:xfrm>
            <a:off x="1141413" y="499241"/>
            <a:ext cx="10265020" cy="1024759"/>
          </a:xfrm>
        </p:spPr>
        <p:txBody>
          <a:bodyPr>
            <a:normAutofit/>
          </a:bodyPr>
          <a:lstStyle/>
          <a:p>
            <a:r>
              <a:rPr lang="en-US" sz="3200" dirty="0"/>
              <a:t>Definition of demon possession and oppression</a:t>
            </a:r>
          </a:p>
        </p:txBody>
      </p:sp>
      <p:sp>
        <p:nvSpPr>
          <p:cNvPr id="3" name="Content Placeholder 2">
            <a:extLst>
              <a:ext uri="{FF2B5EF4-FFF2-40B4-BE49-F238E27FC236}">
                <a16:creationId xmlns:a16="http://schemas.microsoft.com/office/drawing/2014/main" id="{BF957422-9873-4D59-A6EF-B6AE96FD1443}"/>
              </a:ext>
            </a:extLst>
          </p:cNvPr>
          <p:cNvSpPr>
            <a:spLocks noGrp="1"/>
          </p:cNvSpPr>
          <p:nvPr>
            <p:ph idx="1"/>
          </p:nvPr>
        </p:nvSpPr>
        <p:spPr>
          <a:xfrm>
            <a:off x="1141412" y="1361090"/>
            <a:ext cx="9968077" cy="5313087"/>
          </a:xfrm>
        </p:spPr>
        <p:txBody>
          <a:bodyPr>
            <a:noAutofit/>
          </a:bodyPr>
          <a:lstStyle/>
          <a:p>
            <a:r>
              <a:rPr lang="en-US" sz="2800" b="1" dirty="0"/>
              <a:t>Charles Ryrie defines demon possession as </a:t>
            </a:r>
            <a:r>
              <a:rPr lang="en-US" sz="2800" b="1" i="1" dirty="0"/>
              <a:t>A demon residing in a person, exerting direct control and influence over that person, with certain derangement of mind and/or body. Demon possession is to be </a:t>
            </a:r>
            <a:r>
              <a:rPr lang="en-US" sz="2800" b="1" i="1" dirty="0">
                <a:solidFill>
                  <a:srgbClr val="FF0000"/>
                </a:solidFill>
              </a:rPr>
              <a:t>distinguished from demon influence or demon activity in relation to a person. The work of the demon in the latter is from the outside; in demon possession it is from within. By this definition a Christian cannot be possessed by a demon since he is indwelt by the Holy Spirit. However, a believer can be the target of demonic activity to such an extent that he may give the appearance of demon possession.</a:t>
            </a:r>
            <a:r>
              <a:rPr lang="en-US" sz="2800" b="1" i="1" dirty="0"/>
              <a:t>﻿ </a:t>
            </a:r>
            <a:r>
              <a:rPr lang="en-US" sz="2800" b="1" dirty="0"/>
              <a:t>(Charles C. Ryrie, Study-Graph: Bible Doctrine II)</a:t>
            </a:r>
          </a:p>
        </p:txBody>
      </p:sp>
    </p:spTree>
    <p:extLst>
      <p:ext uri="{BB962C8B-B14F-4D97-AF65-F5344CB8AC3E}">
        <p14:creationId xmlns:p14="http://schemas.microsoft.com/office/powerpoint/2010/main" val="3496793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C8CE0-8854-4157-9187-3D0285F20D65}"/>
              </a:ext>
            </a:extLst>
          </p:cNvPr>
          <p:cNvSpPr>
            <a:spLocks noGrp="1"/>
          </p:cNvSpPr>
          <p:nvPr>
            <p:ph type="title"/>
          </p:nvPr>
        </p:nvSpPr>
        <p:spPr>
          <a:xfrm>
            <a:off x="1141413" y="284309"/>
            <a:ext cx="9905998" cy="1448441"/>
          </a:xfrm>
        </p:spPr>
        <p:txBody>
          <a:bodyPr/>
          <a:lstStyle/>
          <a:p>
            <a:r>
              <a:rPr lang="en-US" dirty="0"/>
              <a:t>UNFORGIVENESS NEEDS FORGIVENESS WHICH IS  NOT THE SAME AS RECONCILIATION </a:t>
            </a:r>
          </a:p>
        </p:txBody>
      </p:sp>
      <p:sp>
        <p:nvSpPr>
          <p:cNvPr id="3" name="Content Placeholder 2">
            <a:extLst>
              <a:ext uri="{FF2B5EF4-FFF2-40B4-BE49-F238E27FC236}">
                <a16:creationId xmlns:a16="http://schemas.microsoft.com/office/drawing/2014/main" id="{2901C0FB-95D6-4EAA-B56E-FAA7814D2C71}"/>
              </a:ext>
            </a:extLst>
          </p:cNvPr>
          <p:cNvSpPr>
            <a:spLocks noGrp="1"/>
          </p:cNvSpPr>
          <p:nvPr>
            <p:ph idx="1"/>
          </p:nvPr>
        </p:nvSpPr>
        <p:spPr>
          <a:xfrm>
            <a:off x="1141412" y="1801906"/>
            <a:ext cx="10338533" cy="4810205"/>
          </a:xfrm>
        </p:spPr>
        <p:txBody>
          <a:bodyPr>
            <a:normAutofit lnSpcReduction="10000"/>
          </a:bodyPr>
          <a:lstStyle/>
          <a:p>
            <a:pPr marL="0" indent="0">
              <a:buNone/>
            </a:pPr>
            <a:r>
              <a:rPr lang="en-US" dirty="0"/>
              <a:t>Dealing with generational sin follows the same three C pattern as before.  </a:t>
            </a:r>
          </a:p>
          <a:p>
            <a:pPr marL="0" indent="0">
              <a:buNone/>
            </a:pPr>
            <a:r>
              <a:rPr lang="en-US" dirty="0">
                <a:solidFill>
                  <a:srgbClr val="FF0000"/>
                </a:solidFill>
              </a:rPr>
              <a:t>Confess the sin that gave the ground</a:t>
            </a:r>
            <a:r>
              <a:rPr lang="en-US" dirty="0"/>
              <a:t>.  In this case it is the </a:t>
            </a:r>
            <a:r>
              <a:rPr lang="en-US" dirty="0">
                <a:solidFill>
                  <a:srgbClr val="FF0000"/>
                </a:solidFill>
              </a:rPr>
              <a:t>sin of an ancestor</a:t>
            </a:r>
            <a:r>
              <a:rPr lang="en-US" dirty="0"/>
              <a:t>.  You can confess all sins generally that have given ground whether you know about the sin or not, but it is a good idea to list the ones of which you are specifically aware especially if they were habitual or traumatic.  </a:t>
            </a:r>
            <a:r>
              <a:rPr lang="en-US" dirty="0">
                <a:solidFill>
                  <a:srgbClr val="FF0000"/>
                </a:solidFill>
              </a:rPr>
              <a:t>Cancel the ground claimed </a:t>
            </a:r>
            <a:r>
              <a:rPr lang="en-US" dirty="0"/>
              <a:t>by the enemy because of that sin. </a:t>
            </a:r>
          </a:p>
          <a:p>
            <a:pPr marL="0" indent="0">
              <a:buNone/>
            </a:pPr>
            <a:r>
              <a:rPr lang="en-US" dirty="0"/>
              <a:t>Specifically </a:t>
            </a:r>
            <a:r>
              <a:rPr lang="en-US" dirty="0">
                <a:solidFill>
                  <a:srgbClr val="FF0000"/>
                </a:solidFill>
              </a:rPr>
              <a:t>cancel any claim they may have on future generations</a:t>
            </a:r>
            <a:r>
              <a:rPr lang="en-US" dirty="0"/>
              <a:t>.  </a:t>
            </a:r>
          </a:p>
          <a:p>
            <a:pPr marL="0" indent="0">
              <a:buNone/>
            </a:pPr>
            <a:r>
              <a:rPr lang="en-US" dirty="0">
                <a:solidFill>
                  <a:srgbClr val="FF0000"/>
                </a:solidFill>
              </a:rPr>
              <a:t>Command the demons to leave</a:t>
            </a:r>
            <a:r>
              <a:rPr lang="en-US" dirty="0"/>
              <a:t>.  IN THE NAME OF OUR LORD JESUS CHRIST WE SUBMIT OURSELVES THEREFORE TO GOD AND RESIST THE DEVIL AND HE HAS TO FLEE FROM US </a:t>
            </a:r>
          </a:p>
        </p:txBody>
      </p:sp>
    </p:spTree>
    <p:extLst>
      <p:ext uri="{BB962C8B-B14F-4D97-AF65-F5344CB8AC3E}">
        <p14:creationId xmlns:p14="http://schemas.microsoft.com/office/powerpoint/2010/main" val="4391100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C8CE0-8854-4157-9187-3D0285F20D65}"/>
              </a:ext>
            </a:extLst>
          </p:cNvPr>
          <p:cNvSpPr>
            <a:spLocks noGrp="1"/>
          </p:cNvSpPr>
          <p:nvPr>
            <p:ph type="title"/>
          </p:nvPr>
        </p:nvSpPr>
        <p:spPr>
          <a:xfrm>
            <a:off x="1141413" y="284309"/>
            <a:ext cx="9905998" cy="1448441"/>
          </a:xfrm>
        </p:spPr>
        <p:txBody>
          <a:bodyPr/>
          <a:lstStyle/>
          <a:p>
            <a:r>
              <a:rPr lang="en-US" dirty="0"/>
              <a:t>UNFORGIVENESS NEEDS FORGIVENESS WHICH IS  NOT THE SAME AS RECONCILIATION </a:t>
            </a:r>
          </a:p>
        </p:txBody>
      </p:sp>
      <p:sp>
        <p:nvSpPr>
          <p:cNvPr id="3" name="Content Placeholder 2">
            <a:extLst>
              <a:ext uri="{FF2B5EF4-FFF2-40B4-BE49-F238E27FC236}">
                <a16:creationId xmlns:a16="http://schemas.microsoft.com/office/drawing/2014/main" id="{2901C0FB-95D6-4EAA-B56E-FAA7814D2C71}"/>
              </a:ext>
            </a:extLst>
          </p:cNvPr>
          <p:cNvSpPr>
            <a:spLocks noGrp="1"/>
          </p:cNvSpPr>
          <p:nvPr>
            <p:ph idx="1"/>
          </p:nvPr>
        </p:nvSpPr>
        <p:spPr>
          <a:xfrm>
            <a:off x="1141412" y="1801906"/>
            <a:ext cx="10338533" cy="4810205"/>
          </a:xfrm>
        </p:spPr>
        <p:txBody>
          <a:bodyPr>
            <a:normAutofit/>
          </a:bodyPr>
          <a:lstStyle/>
          <a:p>
            <a:pPr marL="0" indent="0">
              <a:buNone/>
            </a:pPr>
            <a:r>
              <a:rPr lang="en-US" b="1" dirty="0"/>
              <a:t>Dealing with generational sin follows the same three C pattern as before.  </a:t>
            </a:r>
          </a:p>
          <a:p>
            <a:pPr marL="0" indent="0">
              <a:buNone/>
            </a:pPr>
            <a:r>
              <a:rPr lang="en-US" b="1" dirty="0">
                <a:solidFill>
                  <a:srgbClr val="FF0000"/>
                </a:solidFill>
              </a:rPr>
              <a:t>Confess the sin that gave the ground</a:t>
            </a:r>
            <a:r>
              <a:rPr lang="en-US" b="1" dirty="0"/>
              <a:t>.  In this case it is the </a:t>
            </a:r>
            <a:r>
              <a:rPr lang="en-US" b="1" dirty="0">
                <a:solidFill>
                  <a:srgbClr val="FF0000"/>
                </a:solidFill>
              </a:rPr>
              <a:t>sin of an ancestor</a:t>
            </a:r>
            <a:r>
              <a:rPr lang="en-US" b="1" dirty="0"/>
              <a:t>.  You can confess all sins generally that have given ground whether you know about the sin or not, but it is a good idea to list the ones of which you are specifically aware especially if they were habitual or traumatic.  </a:t>
            </a:r>
            <a:r>
              <a:rPr lang="en-US" b="1" dirty="0">
                <a:solidFill>
                  <a:srgbClr val="FF0000"/>
                </a:solidFill>
              </a:rPr>
              <a:t>Cancel the ground claimed </a:t>
            </a:r>
            <a:r>
              <a:rPr lang="en-US" b="1" dirty="0"/>
              <a:t>by the enemy because of that sin. </a:t>
            </a:r>
          </a:p>
          <a:p>
            <a:pPr marL="0" indent="0">
              <a:buNone/>
            </a:pPr>
            <a:r>
              <a:rPr lang="en-US" b="1" dirty="0"/>
              <a:t>Specifically </a:t>
            </a:r>
            <a:r>
              <a:rPr lang="en-US" b="1" dirty="0">
                <a:solidFill>
                  <a:srgbClr val="FF0000"/>
                </a:solidFill>
              </a:rPr>
              <a:t>cancel any claim they may have on future generations</a:t>
            </a:r>
            <a:r>
              <a:rPr lang="en-US" b="1" dirty="0"/>
              <a:t>.  </a:t>
            </a:r>
          </a:p>
          <a:p>
            <a:pPr marL="0" indent="0">
              <a:buNone/>
            </a:pPr>
            <a:r>
              <a:rPr lang="en-US" b="1" dirty="0">
                <a:solidFill>
                  <a:srgbClr val="FF0000"/>
                </a:solidFill>
              </a:rPr>
              <a:t>Command the demons to leave</a:t>
            </a:r>
            <a:r>
              <a:rPr lang="en-US" b="1" dirty="0"/>
              <a:t>.   </a:t>
            </a:r>
          </a:p>
        </p:txBody>
      </p:sp>
    </p:spTree>
    <p:extLst>
      <p:ext uri="{BB962C8B-B14F-4D97-AF65-F5344CB8AC3E}">
        <p14:creationId xmlns:p14="http://schemas.microsoft.com/office/powerpoint/2010/main" val="13294489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E459-B368-4DFB-B81A-B29CB582065C}"/>
              </a:ext>
            </a:extLst>
          </p:cNvPr>
          <p:cNvSpPr>
            <a:spLocks noGrp="1"/>
          </p:cNvSpPr>
          <p:nvPr>
            <p:ph type="title"/>
          </p:nvPr>
        </p:nvSpPr>
        <p:spPr/>
        <p:txBody>
          <a:bodyPr>
            <a:normAutofit fontScale="90000"/>
          </a:bodyPr>
          <a:lstStyle/>
          <a:p>
            <a:pPr algn="ctr"/>
            <a:r>
              <a:rPr lang="en-US" dirty="0"/>
              <a:t>Prayer for cancelling generational ground</a:t>
            </a:r>
            <a:br>
              <a:rPr lang="en-US" dirty="0"/>
            </a:br>
            <a:r>
              <a:rPr lang="en-US" dirty="0"/>
              <a:t>OR LINEAGE  </a:t>
            </a:r>
            <a:br>
              <a:rPr lang="en-US" dirty="0"/>
            </a:br>
            <a:endParaRPr lang="en-US" dirty="0"/>
          </a:p>
        </p:txBody>
      </p:sp>
      <p:sp>
        <p:nvSpPr>
          <p:cNvPr id="3" name="Content Placeholder 2">
            <a:extLst>
              <a:ext uri="{FF2B5EF4-FFF2-40B4-BE49-F238E27FC236}">
                <a16:creationId xmlns:a16="http://schemas.microsoft.com/office/drawing/2014/main" id="{89300623-79CF-4348-AA0A-9C798201ABD7}"/>
              </a:ext>
            </a:extLst>
          </p:cNvPr>
          <p:cNvSpPr>
            <a:spLocks noGrp="1"/>
          </p:cNvSpPr>
          <p:nvPr>
            <p:ph idx="1"/>
          </p:nvPr>
        </p:nvSpPr>
        <p:spPr>
          <a:xfrm>
            <a:off x="1141412" y="1732750"/>
            <a:ext cx="10131065" cy="5205931"/>
          </a:xfrm>
        </p:spPr>
        <p:txBody>
          <a:bodyPr>
            <a:normAutofit/>
          </a:bodyPr>
          <a:lstStyle/>
          <a:p>
            <a:pPr marL="0" indent="0">
              <a:buNone/>
            </a:pPr>
            <a:r>
              <a:rPr lang="en-US" dirty="0"/>
              <a:t> </a:t>
            </a:r>
          </a:p>
          <a:p>
            <a:pPr marL="0" indent="0">
              <a:buNone/>
            </a:pPr>
            <a:r>
              <a:rPr lang="en-US" i="1" dirty="0"/>
              <a:t>In the name of my Lord Jesus Christ, I cancel the legal ground surrendered</a:t>
            </a:r>
            <a:endParaRPr lang="en-US" dirty="0"/>
          </a:p>
          <a:p>
            <a:pPr marL="0" indent="0">
              <a:buNone/>
            </a:pPr>
            <a:r>
              <a:rPr lang="en-US" i="1" dirty="0"/>
              <a:t>by my ____ (list specifics of what you know).  Here and now, I renounce any</a:t>
            </a:r>
            <a:endParaRPr lang="en-US" dirty="0"/>
          </a:p>
          <a:p>
            <a:pPr marL="0" indent="0">
              <a:buNone/>
            </a:pPr>
            <a:r>
              <a:rPr lang="en-US" i="1" dirty="0"/>
              <a:t>claim that any demons have on me, my children, or any other member of</a:t>
            </a:r>
            <a:endParaRPr lang="en-US" dirty="0"/>
          </a:p>
          <a:p>
            <a:pPr marL="0" indent="0">
              <a:buNone/>
            </a:pPr>
            <a:r>
              <a:rPr lang="en-US" i="1" dirty="0"/>
              <a:t>my family because of the sins of my ancestors or myself BE IT INVOLVEMENT WITH THE OCCULT, NATIVE PRACTICES, ANCESTERAL WORSHIP, INVITING SPIRIT GUIDES IN, SEXUAL SINS, ALCOHOLISM OR DRUGS, DEMONIC GIFTS OF PROPESY OR HOT HAND HEALING OR ANY OTHER THING I DO NOT KNOW ABOUT.  In the name of Jesus I command every evil spirit assigned to me or my family as a result of these sins to leave now and go where the Lord Jesus sends you.   </a:t>
            </a:r>
            <a:endParaRPr lang="en-US" dirty="0"/>
          </a:p>
          <a:p>
            <a:endParaRPr lang="en-US" dirty="0"/>
          </a:p>
        </p:txBody>
      </p:sp>
    </p:spTree>
    <p:extLst>
      <p:ext uri="{BB962C8B-B14F-4D97-AF65-F5344CB8AC3E}">
        <p14:creationId xmlns:p14="http://schemas.microsoft.com/office/powerpoint/2010/main" val="28888410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E459-B368-4DFB-B81A-B29CB582065C}"/>
              </a:ext>
            </a:extLst>
          </p:cNvPr>
          <p:cNvSpPr>
            <a:spLocks noGrp="1"/>
          </p:cNvSpPr>
          <p:nvPr>
            <p:ph type="title"/>
          </p:nvPr>
        </p:nvSpPr>
        <p:spPr>
          <a:xfrm>
            <a:off x="1141413" y="76840"/>
            <a:ext cx="9905998" cy="1148763"/>
          </a:xfrm>
        </p:spPr>
        <p:txBody>
          <a:bodyPr>
            <a:normAutofit fontScale="90000"/>
          </a:bodyPr>
          <a:lstStyle/>
          <a:p>
            <a:pPr algn="ctr"/>
            <a:r>
              <a:rPr lang="en-US" dirty="0"/>
              <a:t>SATAN MESSES WITH YOUR MIND AND IMAGINATIION</a:t>
            </a:r>
            <a:br>
              <a:rPr lang="en-US" dirty="0"/>
            </a:br>
            <a:endParaRPr lang="en-US" dirty="0"/>
          </a:p>
        </p:txBody>
      </p:sp>
      <p:sp>
        <p:nvSpPr>
          <p:cNvPr id="3" name="Content Placeholder 2">
            <a:extLst>
              <a:ext uri="{FF2B5EF4-FFF2-40B4-BE49-F238E27FC236}">
                <a16:creationId xmlns:a16="http://schemas.microsoft.com/office/drawing/2014/main" id="{89300623-79CF-4348-AA0A-9C798201ABD7}"/>
              </a:ext>
            </a:extLst>
          </p:cNvPr>
          <p:cNvSpPr>
            <a:spLocks noGrp="1"/>
          </p:cNvSpPr>
          <p:nvPr>
            <p:ph idx="1"/>
          </p:nvPr>
        </p:nvSpPr>
        <p:spPr>
          <a:xfrm>
            <a:off x="1141412" y="987398"/>
            <a:ext cx="10131065" cy="5951283"/>
          </a:xfrm>
        </p:spPr>
        <p:txBody>
          <a:bodyPr>
            <a:normAutofit fontScale="77500" lnSpcReduction="20000"/>
          </a:bodyPr>
          <a:lstStyle/>
          <a:p>
            <a:r>
              <a:rPr lang="en-US" sz="2800" b="1" dirty="0"/>
              <a:t>2 Corinthians 10:3-5  For though we walk in the flesh, we do not war after the flesh:  (4)  (For the weapons of our warfare </a:t>
            </a:r>
            <a:r>
              <a:rPr lang="en-US" sz="2800" b="1" i="1" dirty="0"/>
              <a:t>are</a:t>
            </a:r>
            <a:r>
              <a:rPr lang="en-US" sz="2800" b="1" dirty="0"/>
              <a:t> not carnal, but mighty through God to the pulling down of strong holds;)  (5)  Casting down imaginations, and every high thing that </a:t>
            </a:r>
            <a:r>
              <a:rPr lang="en-US" sz="2800" b="1" dirty="0" err="1"/>
              <a:t>exalteth</a:t>
            </a:r>
            <a:r>
              <a:rPr lang="en-US" sz="2800" b="1" dirty="0"/>
              <a:t> itself against the knowledge of God, and bringing into captivity every thought to the obedience of Christ;</a:t>
            </a:r>
          </a:p>
          <a:p>
            <a:pPr marL="0" indent="0">
              <a:buNone/>
            </a:pPr>
            <a:r>
              <a:rPr lang="en-US" sz="2800" b="1" dirty="0"/>
              <a:t>ELSE WHERE THE BIBLE SAYS DEMONS VEX US OR MESS WITH OUT THINKING TRYING TO DOMINATE US WITH TEMPTATION, FEELING OF GUILT, ACCUSING EVERYONE AROUND US, LYING THOUGHTS, DEPRESSION TO THE POINT OF SUICIDE, OUR MINDS WON’T SHUT DOWN, TAPE RECORDER PLAYING THE SAME SINS OVER AND OVER AGAIN WITH THE GOAL OF TRYING TO GET INTO YOUR BODY IS POSSIBLE</a:t>
            </a:r>
          </a:p>
          <a:p>
            <a:r>
              <a:rPr lang="en-US" b="1" dirty="0"/>
              <a:t>WE NEE TO CONFESS THIS SIN AND RENOUNCE THE STRONG HOLD SATAN HAS SUCH AS THROUGH SOUL SINS WHERE WE SINNED TOGETHER WITH SOMEBODY THAT KEEPS PLAYING OVER AND OVER AGAIN.  WE NEED TO ASK JESUS CHRIST TO TAKE CONTROL OF OUR THOUGHTS AND RENEW OUR MINDS  ROMANS 23:1-2</a:t>
            </a:r>
          </a:p>
          <a:p>
            <a:endParaRPr lang="en-US" b="1" dirty="0"/>
          </a:p>
        </p:txBody>
      </p:sp>
    </p:spTree>
    <p:extLst>
      <p:ext uri="{BB962C8B-B14F-4D97-AF65-F5344CB8AC3E}">
        <p14:creationId xmlns:p14="http://schemas.microsoft.com/office/powerpoint/2010/main" val="27654692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D6948-ED97-4785-BA89-06A88D9C2FC8}"/>
              </a:ext>
            </a:extLst>
          </p:cNvPr>
          <p:cNvSpPr>
            <a:spLocks noGrp="1"/>
          </p:cNvSpPr>
          <p:nvPr>
            <p:ph type="title"/>
          </p:nvPr>
        </p:nvSpPr>
        <p:spPr>
          <a:xfrm>
            <a:off x="138545" y="-75209"/>
            <a:ext cx="11971492" cy="1543792"/>
          </a:xfrm>
        </p:spPr>
        <p:txBody>
          <a:bodyPr>
            <a:normAutofit/>
          </a:bodyPr>
          <a:lstStyle/>
          <a:p>
            <a:r>
              <a:rPr lang="en-US" sz="3200" dirty="0"/>
              <a:t>Satan deceiving you who do </a:t>
            </a:r>
            <a:r>
              <a:rPr lang="en-US" sz="2200" b="1" dirty="0">
                <a:solidFill>
                  <a:srgbClr val="FF0000"/>
                </a:solidFill>
                <a:latin typeface="+mn-lt"/>
                <a:ea typeface="+mn-ea"/>
                <a:cs typeface="+mn-cs"/>
              </a:rPr>
              <a:t>not</a:t>
            </a:r>
            <a:r>
              <a:rPr lang="en-US" sz="3200" dirty="0"/>
              <a:t> believe, that witnessing the power of the name of </a:t>
            </a:r>
            <a:r>
              <a:rPr lang="en-US" sz="3200" dirty="0" err="1"/>
              <a:t>jesus</a:t>
            </a:r>
            <a:r>
              <a:rPr lang="en-US" sz="3200" dirty="0"/>
              <a:t> you try it too</a:t>
            </a:r>
          </a:p>
        </p:txBody>
      </p:sp>
      <p:sp>
        <p:nvSpPr>
          <p:cNvPr id="3" name="Content Placeholder 2">
            <a:extLst>
              <a:ext uri="{FF2B5EF4-FFF2-40B4-BE49-F238E27FC236}">
                <a16:creationId xmlns:a16="http://schemas.microsoft.com/office/drawing/2014/main" id="{4B79055A-E480-448A-B81B-0BA8F21716D9}"/>
              </a:ext>
            </a:extLst>
          </p:cNvPr>
          <p:cNvSpPr>
            <a:spLocks noGrp="1"/>
          </p:cNvSpPr>
          <p:nvPr>
            <p:ph idx="1"/>
          </p:nvPr>
        </p:nvSpPr>
        <p:spPr>
          <a:xfrm>
            <a:off x="174172" y="1583377"/>
            <a:ext cx="11716986" cy="5312228"/>
          </a:xfrm>
        </p:spPr>
        <p:txBody>
          <a:bodyPr>
            <a:normAutofit fontScale="92500" lnSpcReduction="10000"/>
          </a:bodyPr>
          <a:lstStyle/>
          <a:p>
            <a:r>
              <a:rPr lang="en-US" b="1" dirty="0"/>
              <a:t>Acts 19:11-20  And God wrought special miracles by the hands of Paul:  (12)  So that from his body were brought unto the sick handkerchiefs or aprons, and the diseases departed from them, and the </a:t>
            </a:r>
            <a:r>
              <a:rPr lang="en-US" b="1" dirty="0">
                <a:solidFill>
                  <a:srgbClr val="FF0000"/>
                </a:solidFill>
              </a:rPr>
              <a:t>evil spirits went out of them</a:t>
            </a:r>
            <a:r>
              <a:rPr lang="en-US" b="1" dirty="0"/>
              <a:t>.  (13)  Then certain of the </a:t>
            </a:r>
            <a:r>
              <a:rPr lang="en-US" b="1" dirty="0">
                <a:solidFill>
                  <a:srgbClr val="FF0000"/>
                </a:solidFill>
              </a:rPr>
              <a:t>vagabond Jews, exorcists, took upon them to call over them which had evil spirits the name of the Lord Jesus, saying, We adjure you by Jesus whom Paul </a:t>
            </a:r>
            <a:r>
              <a:rPr lang="en-US" b="1" dirty="0" err="1">
                <a:solidFill>
                  <a:srgbClr val="FF0000"/>
                </a:solidFill>
              </a:rPr>
              <a:t>preacheth</a:t>
            </a:r>
            <a:r>
              <a:rPr lang="en-US" b="1" dirty="0">
                <a:solidFill>
                  <a:srgbClr val="FF0000"/>
                </a:solidFill>
              </a:rPr>
              <a:t>.</a:t>
            </a:r>
            <a:r>
              <a:rPr lang="en-US" b="1" dirty="0"/>
              <a:t>  (14)  And there were seven sons of </a:t>
            </a:r>
            <a:r>
              <a:rPr lang="en-US" b="1" i="1" dirty="0"/>
              <a:t>one</a:t>
            </a:r>
            <a:r>
              <a:rPr lang="en-US" b="1" dirty="0"/>
              <a:t> </a:t>
            </a:r>
            <a:r>
              <a:rPr lang="en-US" b="1" dirty="0" err="1"/>
              <a:t>Sceva</a:t>
            </a:r>
            <a:r>
              <a:rPr lang="en-US" b="1" dirty="0"/>
              <a:t>, a Jew, </a:t>
            </a:r>
            <a:r>
              <a:rPr lang="en-US" b="1" i="1" dirty="0"/>
              <a:t>and</a:t>
            </a:r>
            <a:r>
              <a:rPr lang="en-US" b="1" dirty="0"/>
              <a:t> chief of the priests, which did so.  (15)  And </a:t>
            </a:r>
            <a:r>
              <a:rPr lang="en-US" b="1" dirty="0">
                <a:solidFill>
                  <a:srgbClr val="FF0000"/>
                </a:solidFill>
              </a:rPr>
              <a:t>the evil spirit answered and said, Jesus I know, and Paul I know; but who are ye? </a:t>
            </a:r>
            <a:r>
              <a:rPr lang="en-US" b="1" dirty="0"/>
              <a:t> (16)  And </a:t>
            </a:r>
            <a:r>
              <a:rPr lang="en-US" b="1" dirty="0">
                <a:solidFill>
                  <a:srgbClr val="FF0000"/>
                </a:solidFill>
              </a:rPr>
              <a:t>the man in whom the evil spirit was leaped on them, and overcame them, and prevailed against them, so that they fled out of that house naked and wounded. </a:t>
            </a:r>
            <a:r>
              <a:rPr lang="en-US" b="1" dirty="0"/>
              <a:t> (17)  And this was known to all the Jews and Greeks also dwelling at Ephesus; and fear fell on them all, and the name of the Lord Jesus was magnified.  (18)  And many that believed came, and confessed, and shewed their deeds.  (19)  Many of them also which used </a:t>
            </a:r>
            <a:r>
              <a:rPr lang="en-US" b="1" dirty="0">
                <a:solidFill>
                  <a:srgbClr val="FF0000"/>
                </a:solidFill>
              </a:rPr>
              <a:t>curious arts brought their books together, and burned them before all men: and they counted the price of them, and found it fifty thousand pieces of silver</a:t>
            </a:r>
            <a:r>
              <a:rPr lang="en-US" b="1" dirty="0"/>
              <a:t>.  (20)  So mightily grew the word of God and prevailed.</a:t>
            </a:r>
          </a:p>
          <a:p>
            <a:endParaRPr lang="en-US" b="1" dirty="0"/>
          </a:p>
          <a:p>
            <a:endParaRPr lang="en-US" b="1" dirty="0"/>
          </a:p>
        </p:txBody>
      </p:sp>
    </p:spTree>
    <p:extLst>
      <p:ext uri="{BB962C8B-B14F-4D97-AF65-F5344CB8AC3E}">
        <p14:creationId xmlns:p14="http://schemas.microsoft.com/office/powerpoint/2010/main" val="14993883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E8403-8BFE-4D31-B037-8D1719265832}"/>
              </a:ext>
            </a:extLst>
          </p:cNvPr>
          <p:cNvSpPr>
            <a:spLocks noGrp="1"/>
          </p:cNvSpPr>
          <p:nvPr>
            <p:ph type="title"/>
          </p:nvPr>
        </p:nvSpPr>
        <p:spPr>
          <a:xfrm>
            <a:off x="205840" y="209797"/>
            <a:ext cx="11748654" cy="1887291"/>
          </a:xfrm>
        </p:spPr>
        <p:txBody>
          <a:bodyPr>
            <a:normAutofit fontScale="90000"/>
          </a:bodyPr>
          <a:lstStyle/>
          <a:p>
            <a:r>
              <a:rPr lang="en-US" dirty="0"/>
              <a:t>Ultimate deception leaving so you do not leave </a:t>
            </a:r>
            <a:r>
              <a:rPr lang="en-US" dirty="0" err="1"/>
              <a:t>satan</a:t>
            </a:r>
            <a:r>
              <a:rPr lang="en-US" dirty="0"/>
              <a:t> and so end up burning in the lake of fire with him       you may know the name of </a:t>
            </a:r>
            <a:r>
              <a:rPr lang="en-US" dirty="0" err="1"/>
              <a:t>jesus</a:t>
            </a:r>
            <a:r>
              <a:rPr lang="en-US" dirty="0"/>
              <a:t> but have you asked him to be your savior and lord</a:t>
            </a:r>
          </a:p>
        </p:txBody>
      </p:sp>
      <p:sp>
        <p:nvSpPr>
          <p:cNvPr id="3" name="Content Placeholder 2">
            <a:extLst>
              <a:ext uri="{FF2B5EF4-FFF2-40B4-BE49-F238E27FC236}">
                <a16:creationId xmlns:a16="http://schemas.microsoft.com/office/drawing/2014/main" id="{9A666D3C-A6C2-4F6B-8BD9-B7209B562A0D}"/>
              </a:ext>
            </a:extLst>
          </p:cNvPr>
          <p:cNvSpPr>
            <a:spLocks noGrp="1"/>
          </p:cNvSpPr>
          <p:nvPr>
            <p:ph idx="1"/>
          </p:nvPr>
        </p:nvSpPr>
        <p:spPr>
          <a:xfrm>
            <a:off x="134587" y="2311729"/>
            <a:ext cx="11851573" cy="4409705"/>
          </a:xfrm>
        </p:spPr>
        <p:txBody>
          <a:bodyPr>
            <a:normAutofit/>
          </a:bodyPr>
          <a:lstStyle/>
          <a:p>
            <a:r>
              <a:rPr lang="en-US" sz="3200" dirty="0"/>
              <a:t>Matthew 7:21-23  Not every one that </a:t>
            </a:r>
            <a:r>
              <a:rPr lang="en-US" sz="3200" dirty="0" err="1"/>
              <a:t>saith</a:t>
            </a:r>
            <a:r>
              <a:rPr lang="en-US" sz="3200" dirty="0"/>
              <a:t> unto me, Lord, Lord, shall enter into the kingdom of heaven; but he that doeth the will of my Father which is in heaven.  (22)  Many will say to me in that day, Lord, Lord, have we not prophesied in thy name? and</a:t>
            </a:r>
            <a:r>
              <a:rPr lang="en-US" sz="3200" b="1" dirty="0">
                <a:solidFill>
                  <a:srgbClr val="FF0000"/>
                </a:solidFill>
              </a:rPr>
              <a:t> in thy name have cast out devils? </a:t>
            </a:r>
            <a:r>
              <a:rPr lang="en-US" sz="3200" dirty="0"/>
              <a:t>and </a:t>
            </a:r>
            <a:r>
              <a:rPr lang="en-US" sz="3200" b="1" dirty="0">
                <a:solidFill>
                  <a:srgbClr val="FF0000"/>
                </a:solidFill>
              </a:rPr>
              <a:t>in thy name done many wonderful works? </a:t>
            </a:r>
            <a:r>
              <a:rPr lang="en-US" sz="3200" dirty="0"/>
              <a:t> (23)  And then will </a:t>
            </a:r>
            <a:r>
              <a:rPr lang="en-US" sz="3200" b="1" dirty="0">
                <a:solidFill>
                  <a:srgbClr val="FF0000"/>
                </a:solidFill>
              </a:rPr>
              <a:t>I profess unto them, I never knew you: depart from me, ye that work iniquity</a:t>
            </a:r>
            <a:r>
              <a:rPr lang="en-US" sz="3200" dirty="0"/>
              <a:t>.</a:t>
            </a:r>
          </a:p>
          <a:p>
            <a:endParaRPr lang="en-US" sz="3200" dirty="0"/>
          </a:p>
          <a:p>
            <a:endParaRPr lang="en-US" sz="3200" dirty="0"/>
          </a:p>
        </p:txBody>
      </p:sp>
    </p:spTree>
    <p:extLst>
      <p:ext uri="{BB962C8B-B14F-4D97-AF65-F5344CB8AC3E}">
        <p14:creationId xmlns:p14="http://schemas.microsoft.com/office/powerpoint/2010/main" val="17538293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E459-B368-4DFB-B81A-B29CB582065C}"/>
              </a:ext>
            </a:extLst>
          </p:cNvPr>
          <p:cNvSpPr>
            <a:spLocks noGrp="1"/>
          </p:cNvSpPr>
          <p:nvPr>
            <p:ph type="title"/>
          </p:nvPr>
        </p:nvSpPr>
        <p:spPr>
          <a:xfrm>
            <a:off x="1141413" y="76840"/>
            <a:ext cx="9905998" cy="1148763"/>
          </a:xfrm>
        </p:spPr>
        <p:txBody>
          <a:bodyPr>
            <a:normAutofit/>
          </a:bodyPr>
          <a:lstStyle/>
          <a:p>
            <a:r>
              <a:rPr lang="en-US" b="1" dirty="0"/>
              <a:t>Dr. Mark I. </a:t>
            </a:r>
            <a:r>
              <a:rPr lang="en-US" b="1" dirty="0" err="1"/>
              <a:t>Bubeck’s</a:t>
            </a:r>
            <a:r>
              <a:rPr lang="en-US" dirty="0"/>
              <a:t> </a:t>
            </a:r>
            <a:r>
              <a:rPr lang="en-US" b="1" dirty="0"/>
              <a:t>“Round Up” Prayer</a:t>
            </a:r>
            <a:endParaRPr lang="en-US" dirty="0"/>
          </a:p>
        </p:txBody>
      </p:sp>
      <p:sp>
        <p:nvSpPr>
          <p:cNvPr id="3" name="Content Placeholder 2">
            <a:extLst>
              <a:ext uri="{FF2B5EF4-FFF2-40B4-BE49-F238E27FC236}">
                <a16:creationId xmlns:a16="http://schemas.microsoft.com/office/drawing/2014/main" id="{89300623-79CF-4348-AA0A-9C798201ABD7}"/>
              </a:ext>
            </a:extLst>
          </p:cNvPr>
          <p:cNvSpPr>
            <a:spLocks noGrp="1"/>
          </p:cNvSpPr>
          <p:nvPr>
            <p:ph idx="1"/>
          </p:nvPr>
        </p:nvSpPr>
        <p:spPr>
          <a:xfrm>
            <a:off x="1141412" y="987398"/>
            <a:ext cx="10131065" cy="5951283"/>
          </a:xfrm>
        </p:spPr>
        <p:txBody>
          <a:bodyPr>
            <a:normAutofit lnSpcReduction="10000"/>
          </a:bodyPr>
          <a:lstStyle/>
          <a:p>
            <a:pPr marL="0" indent="0">
              <a:buNone/>
            </a:pPr>
            <a:r>
              <a:rPr lang="en-US" b="1" dirty="0"/>
              <a:t>I worship and honor my heavenly Father, the Lord Jesus Christ and the Holy </a:t>
            </a:r>
          </a:p>
          <a:p>
            <a:pPr marL="0" indent="0">
              <a:buNone/>
            </a:pPr>
            <a:r>
              <a:rPr lang="en-US" b="1" dirty="0"/>
              <a:t>Spirit the true and living God Who promised “= will never leave you or</a:t>
            </a:r>
          </a:p>
          <a:p>
            <a:pPr marL="0" indent="0">
              <a:buNone/>
            </a:pPr>
            <a:r>
              <a:rPr lang="en-US" b="1" dirty="0"/>
              <a:t>forsake you ” = welcome and honor the unseen presence of my Lord </a:t>
            </a:r>
            <a:r>
              <a:rPr lang="en-US" b="1" dirty="0" err="1"/>
              <a:t>Hesus</a:t>
            </a:r>
            <a:endParaRPr lang="en-US" b="1" dirty="0"/>
          </a:p>
          <a:p>
            <a:pPr marL="0" indent="0">
              <a:buNone/>
            </a:pPr>
            <a:r>
              <a:rPr lang="en-US" b="1" dirty="0"/>
              <a:t>Christ who promised always to be with us when we meet in His name. I</a:t>
            </a:r>
          </a:p>
          <a:p>
            <a:pPr marL="0" indent="0">
              <a:buNone/>
            </a:pPr>
            <a:r>
              <a:rPr lang="en-US" b="1" dirty="0"/>
              <a:t>honor and thank You, Lord Jesus Christ, for Your invisible presence in this </a:t>
            </a:r>
          </a:p>
          <a:p>
            <a:pPr marL="0" indent="0">
              <a:buNone/>
            </a:pPr>
            <a:r>
              <a:rPr lang="en-US" b="1" dirty="0"/>
              <a:t>very place with us. I ask You to be in charge and to effect only Your will and </a:t>
            </a:r>
          </a:p>
          <a:p>
            <a:pPr marL="0" indent="0">
              <a:buNone/>
            </a:pPr>
            <a:r>
              <a:rPr lang="en-US" b="1" dirty="0"/>
              <a:t>plan in our lives.  I yield fully to Your will in the eviction of any and all</a:t>
            </a:r>
          </a:p>
          <a:p>
            <a:pPr marL="0" indent="0">
              <a:buNone/>
            </a:pPr>
            <a:r>
              <a:rPr lang="en-US" b="1" dirty="0"/>
              <a:t>wicked spirit control from my life.  I desire the Holy Spirit to do the</a:t>
            </a:r>
          </a:p>
          <a:p>
            <a:pPr marL="0" indent="0">
              <a:buNone/>
            </a:pPr>
            <a:r>
              <a:rPr lang="en-US" b="1" dirty="0"/>
              <a:t>sanctifying work within my whole person and being that He is there to do.  I</a:t>
            </a:r>
          </a:p>
          <a:p>
            <a:pPr marL="0" indent="0">
              <a:buNone/>
            </a:pPr>
            <a:r>
              <a:rPr lang="en-US" b="1" dirty="0"/>
              <a:t>ask You, Lord Jesus Christ, to assign Your holy angels to protect us from any </a:t>
            </a:r>
          </a:p>
          <a:p>
            <a:pPr marL="0" indent="0">
              <a:buNone/>
            </a:pPr>
            <a:r>
              <a:rPr lang="en-US" b="1" dirty="0"/>
              <a:t>strategies of darkness designed to oppose this prayer for freedom</a:t>
            </a:r>
          </a:p>
        </p:txBody>
      </p:sp>
    </p:spTree>
    <p:extLst>
      <p:ext uri="{BB962C8B-B14F-4D97-AF65-F5344CB8AC3E}">
        <p14:creationId xmlns:p14="http://schemas.microsoft.com/office/powerpoint/2010/main" val="12013207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E459-B368-4DFB-B81A-B29CB582065C}"/>
              </a:ext>
            </a:extLst>
          </p:cNvPr>
          <p:cNvSpPr>
            <a:spLocks noGrp="1"/>
          </p:cNvSpPr>
          <p:nvPr>
            <p:ph type="title"/>
          </p:nvPr>
        </p:nvSpPr>
        <p:spPr>
          <a:xfrm>
            <a:off x="1141413" y="76840"/>
            <a:ext cx="9905998" cy="1148763"/>
          </a:xfrm>
        </p:spPr>
        <p:txBody>
          <a:bodyPr>
            <a:normAutofit/>
          </a:bodyPr>
          <a:lstStyle/>
          <a:p>
            <a:r>
              <a:rPr lang="en-US" b="1" dirty="0"/>
              <a:t>Dr. Mark I. </a:t>
            </a:r>
            <a:r>
              <a:rPr lang="en-US" b="1" dirty="0" err="1"/>
              <a:t>Bubeck’s</a:t>
            </a:r>
            <a:r>
              <a:rPr lang="en-US" dirty="0"/>
              <a:t> </a:t>
            </a:r>
            <a:r>
              <a:rPr lang="en-US" b="1" dirty="0"/>
              <a:t>“Round Up” Prayer</a:t>
            </a:r>
            <a:endParaRPr lang="en-US" dirty="0"/>
          </a:p>
        </p:txBody>
      </p:sp>
      <p:sp>
        <p:nvSpPr>
          <p:cNvPr id="3" name="Content Placeholder 2">
            <a:extLst>
              <a:ext uri="{FF2B5EF4-FFF2-40B4-BE49-F238E27FC236}">
                <a16:creationId xmlns:a16="http://schemas.microsoft.com/office/drawing/2014/main" id="{89300623-79CF-4348-AA0A-9C798201ABD7}"/>
              </a:ext>
            </a:extLst>
          </p:cNvPr>
          <p:cNvSpPr>
            <a:spLocks noGrp="1"/>
          </p:cNvSpPr>
          <p:nvPr>
            <p:ph idx="1"/>
          </p:nvPr>
        </p:nvSpPr>
        <p:spPr>
          <a:xfrm>
            <a:off x="1141412" y="1264024"/>
            <a:ext cx="10392322" cy="5674657"/>
          </a:xfrm>
        </p:spPr>
        <p:txBody>
          <a:bodyPr>
            <a:normAutofit/>
          </a:bodyPr>
          <a:lstStyle/>
          <a:p>
            <a:pPr marL="0" indent="0">
              <a:buNone/>
            </a:pPr>
            <a:r>
              <a:rPr lang="en-US" b="1" dirty="0"/>
              <a:t>Keep Satan and all his opposing hosts of evil away from us. I also ask You to </a:t>
            </a:r>
          </a:p>
          <a:p>
            <a:pPr marL="0" indent="0">
              <a:buNone/>
            </a:pPr>
            <a:r>
              <a:rPr lang="en-US" b="1" dirty="0"/>
              <a:t>insure that wicked spirits evicted from my presence will depart quickly and </a:t>
            </a:r>
          </a:p>
          <a:p>
            <a:pPr marL="0" indent="0">
              <a:buNone/>
            </a:pPr>
            <a:r>
              <a:rPr lang="en-US" b="1" dirty="0"/>
              <a:t>directly to the place where You consign them to go. In the Name of my Lord </a:t>
            </a:r>
          </a:p>
          <a:p>
            <a:pPr marL="0" indent="0">
              <a:buNone/>
            </a:pPr>
            <a:r>
              <a:rPr lang="en-US" b="1" dirty="0"/>
              <a:t>Jesus Christ and by the power of His blood, I affirm my authority over all</a:t>
            </a:r>
          </a:p>
          <a:p>
            <a:pPr marL="0" indent="0">
              <a:buNone/>
            </a:pPr>
            <a:r>
              <a:rPr lang="en-US" b="1" dirty="0"/>
              <a:t>wicked spirits assigned to control me and hinder my life and witness for</a:t>
            </a:r>
          </a:p>
          <a:p>
            <a:pPr marL="0" indent="0">
              <a:buNone/>
            </a:pPr>
            <a:r>
              <a:rPr lang="en-US" b="1" dirty="0"/>
              <a:t>Christ. I now command all lingering wicked spirits assigned to harass, rule </a:t>
            </a:r>
          </a:p>
          <a:p>
            <a:pPr marL="0" indent="0">
              <a:buNone/>
            </a:pPr>
            <a:r>
              <a:rPr lang="en-US" b="1" dirty="0"/>
              <a:t>and control me to cease their work and be bound in the presence of the </a:t>
            </a:r>
          </a:p>
          <a:p>
            <a:pPr marL="0" indent="0">
              <a:buNone/>
            </a:pPr>
            <a:r>
              <a:rPr lang="en-US" b="1" dirty="0"/>
              <a:t>Lord Jesus Christ. I bind in all back-up systems and replacer wicked spirits</a:t>
            </a:r>
          </a:p>
          <a:p>
            <a:pPr marL="0" indent="0">
              <a:buNone/>
            </a:pPr>
            <a:r>
              <a:rPr lang="en-US" b="1" dirty="0"/>
              <a:t>assigned to rebuild evicted strongholds.</a:t>
            </a:r>
          </a:p>
        </p:txBody>
      </p:sp>
    </p:spTree>
    <p:extLst>
      <p:ext uri="{BB962C8B-B14F-4D97-AF65-F5344CB8AC3E}">
        <p14:creationId xmlns:p14="http://schemas.microsoft.com/office/powerpoint/2010/main" val="37123730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E459-B368-4DFB-B81A-B29CB582065C}"/>
              </a:ext>
            </a:extLst>
          </p:cNvPr>
          <p:cNvSpPr>
            <a:spLocks noGrp="1"/>
          </p:cNvSpPr>
          <p:nvPr>
            <p:ph type="title"/>
          </p:nvPr>
        </p:nvSpPr>
        <p:spPr>
          <a:xfrm>
            <a:off x="1141413" y="76840"/>
            <a:ext cx="9905998" cy="1148763"/>
          </a:xfrm>
        </p:spPr>
        <p:txBody>
          <a:bodyPr>
            <a:normAutofit/>
          </a:bodyPr>
          <a:lstStyle/>
          <a:p>
            <a:r>
              <a:rPr lang="en-US" b="1" dirty="0"/>
              <a:t>Dr. Mark I. </a:t>
            </a:r>
            <a:r>
              <a:rPr lang="en-US" b="1" dirty="0" err="1"/>
              <a:t>Bubeck’s</a:t>
            </a:r>
            <a:r>
              <a:rPr lang="en-US" dirty="0"/>
              <a:t> </a:t>
            </a:r>
            <a:r>
              <a:rPr lang="en-US" b="1" dirty="0"/>
              <a:t>“Round Up” Prayer</a:t>
            </a:r>
            <a:endParaRPr lang="en-US" dirty="0"/>
          </a:p>
        </p:txBody>
      </p:sp>
      <p:sp>
        <p:nvSpPr>
          <p:cNvPr id="3" name="Content Placeholder 2">
            <a:extLst>
              <a:ext uri="{FF2B5EF4-FFF2-40B4-BE49-F238E27FC236}">
                <a16:creationId xmlns:a16="http://schemas.microsoft.com/office/drawing/2014/main" id="{89300623-79CF-4348-AA0A-9C798201ABD7}"/>
              </a:ext>
            </a:extLst>
          </p:cNvPr>
          <p:cNvSpPr>
            <a:spLocks noGrp="1"/>
          </p:cNvSpPr>
          <p:nvPr>
            <p:ph idx="1"/>
          </p:nvPr>
        </p:nvSpPr>
        <p:spPr>
          <a:xfrm>
            <a:off x="1141412" y="987398"/>
            <a:ext cx="10131065" cy="5951283"/>
          </a:xfrm>
        </p:spPr>
        <p:txBody>
          <a:bodyPr>
            <a:noAutofit/>
          </a:bodyPr>
          <a:lstStyle/>
          <a:p>
            <a:pPr marL="0" indent="0">
              <a:buNone/>
            </a:pPr>
            <a:r>
              <a:rPr lang="en-US" sz="3200" dirty="0"/>
              <a:t>They may not do that! I command all those spirits assigned against me to be and remain whole spirits. I forbid any dividing, restructuring or multiplying of wicked spirit activity against me. There is to be one-way traffic of evil spirit activity out of my life and to the place the Lord Jesus Christ consigns them. I pull in from other family members all those wicked spirits working under the chain of authority established by the powers of darkness assigned to rule over me.</a:t>
            </a:r>
            <a:endParaRPr lang="en-US" sz="3200" b="1" dirty="0"/>
          </a:p>
        </p:txBody>
      </p:sp>
    </p:spTree>
    <p:extLst>
      <p:ext uri="{BB962C8B-B14F-4D97-AF65-F5344CB8AC3E}">
        <p14:creationId xmlns:p14="http://schemas.microsoft.com/office/powerpoint/2010/main" val="32075679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E459-B368-4DFB-B81A-B29CB582065C}"/>
              </a:ext>
            </a:extLst>
          </p:cNvPr>
          <p:cNvSpPr>
            <a:spLocks noGrp="1"/>
          </p:cNvSpPr>
          <p:nvPr>
            <p:ph type="title"/>
          </p:nvPr>
        </p:nvSpPr>
        <p:spPr>
          <a:xfrm>
            <a:off x="1141413" y="76840"/>
            <a:ext cx="9905998" cy="1148763"/>
          </a:xfrm>
        </p:spPr>
        <p:txBody>
          <a:bodyPr>
            <a:normAutofit/>
          </a:bodyPr>
          <a:lstStyle/>
          <a:p>
            <a:r>
              <a:rPr lang="en-US" b="1" dirty="0"/>
              <a:t>Dr. Mark I. </a:t>
            </a:r>
            <a:r>
              <a:rPr lang="en-US" b="1" dirty="0" err="1"/>
              <a:t>Bubeck’s</a:t>
            </a:r>
            <a:r>
              <a:rPr lang="en-US" dirty="0"/>
              <a:t> </a:t>
            </a:r>
            <a:r>
              <a:rPr lang="en-US" b="1" dirty="0"/>
              <a:t>“Round Up” Prayer</a:t>
            </a:r>
            <a:endParaRPr lang="en-US" dirty="0"/>
          </a:p>
        </p:txBody>
      </p:sp>
      <p:sp>
        <p:nvSpPr>
          <p:cNvPr id="3" name="Content Placeholder 2">
            <a:extLst>
              <a:ext uri="{FF2B5EF4-FFF2-40B4-BE49-F238E27FC236}">
                <a16:creationId xmlns:a16="http://schemas.microsoft.com/office/drawing/2014/main" id="{89300623-79CF-4348-AA0A-9C798201ABD7}"/>
              </a:ext>
            </a:extLst>
          </p:cNvPr>
          <p:cNvSpPr>
            <a:spLocks noGrp="1"/>
          </p:cNvSpPr>
          <p:nvPr>
            <p:ph idx="1"/>
          </p:nvPr>
        </p:nvSpPr>
        <p:spPr>
          <a:xfrm>
            <a:off x="1141412" y="987398"/>
            <a:ext cx="10131065" cy="5951283"/>
          </a:xfrm>
        </p:spPr>
        <p:txBody>
          <a:bodyPr>
            <a:noAutofit/>
          </a:bodyPr>
          <a:lstStyle/>
          <a:p>
            <a:pPr marL="0" indent="0">
              <a:buNone/>
            </a:pPr>
            <a:r>
              <a:rPr lang="en-US" sz="3200" b="1" dirty="0"/>
              <a:t>I command them all to be bound together here in the presence of my Lord Jesus Christ in that spiritual realm where He dwells with me and they know His presence. I bind all of your wicked ears open and it is my will that you must hear and obey Him who is your Creator and Conqueror. I declare the Lord Jesus Christ to be my Redeemer and Lord. I affirm that God has seated me with Christ Jesus in the heavenly realms far above al principalities and supernatural powers of darkness and evil.</a:t>
            </a:r>
          </a:p>
        </p:txBody>
      </p:sp>
    </p:spTree>
    <p:extLst>
      <p:ext uri="{BB962C8B-B14F-4D97-AF65-F5344CB8AC3E}">
        <p14:creationId xmlns:p14="http://schemas.microsoft.com/office/powerpoint/2010/main" val="3946785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D24B4-D372-4BBE-8C97-339773FB5750}"/>
              </a:ext>
            </a:extLst>
          </p:cNvPr>
          <p:cNvSpPr>
            <a:spLocks noGrp="1"/>
          </p:cNvSpPr>
          <p:nvPr>
            <p:ph type="title"/>
          </p:nvPr>
        </p:nvSpPr>
        <p:spPr>
          <a:xfrm>
            <a:off x="1141412" y="292697"/>
            <a:ext cx="9905998" cy="1199772"/>
          </a:xfrm>
        </p:spPr>
        <p:txBody>
          <a:bodyPr/>
          <a:lstStyle/>
          <a:p>
            <a:r>
              <a:rPr lang="en-US" dirty="0"/>
              <a:t>Original language speaking of demons</a:t>
            </a:r>
          </a:p>
        </p:txBody>
      </p:sp>
      <p:sp>
        <p:nvSpPr>
          <p:cNvPr id="3" name="Content Placeholder 2">
            <a:extLst>
              <a:ext uri="{FF2B5EF4-FFF2-40B4-BE49-F238E27FC236}">
                <a16:creationId xmlns:a16="http://schemas.microsoft.com/office/drawing/2014/main" id="{EF5C7545-14C0-46A4-B79A-BCB390D984C6}"/>
              </a:ext>
            </a:extLst>
          </p:cNvPr>
          <p:cNvSpPr>
            <a:spLocks noGrp="1"/>
          </p:cNvSpPr>
          <p:nvPr>
            <p:ph idx="1"/>
          </p:nvPr>
        </p:nvSpPr>
        <p:spPr>
          <a:xfrm>
            <a:off x="1141412" y="1219200"/>
            <a:ext cx="10262312" cy="5549246"/>
          </a:xfrm>
        </p:spPr>
        <p:txBody>
          <a:bodyPr>
            <a:normAutofit lnSpcReduction="10000"/>
          </a:bodyPr>
          <a:lstStyle/>
          <a:p>
            <a:r>
              <a:rPr lang="en-US" sz="2800" b="1" dirty="0"/>
              <a:t>DEMON POSSESSION</a:t>
            </a:r>
          </a:p>
          <a:p>
            <a:r>
              <a:rPr lang="en-US" sz="2800" b="1" dirty="0"/>
              <a:t>This word comes from the Greek word </a:t>
            </a:r>
            <a:r>
              <a:rPr lang="en-US" sz="2800" b="1" i="1" dirty="0" err="1"/>
              <a:t>daimonízomai</a:t>
            </a:r>
            <a:r>
              <a:rPr lang="en-US" sz="2800" b="1" dirty="0"/>
              <a:t>, which means to be inhabited, possessed, and controlled by a demon.</a:t>
            </a:r>
          </a:p>
          <a:p>
            <a:r>
              <a:rPr lang="en-US" sz="2800" b="1" dirty="0"/>
              <a:t>(2)	It is found 13 times in the N.T. (Mat 4:24; 8:16, 28, 33; 9:32; 12:22; 15:22; Mar 1:32; 5:15, 16, 18; </a:t>
            </a:r>
            <a:r>
              <a:rPr lang="en-US" sz="2800" b="1" dirty="0" err="1"/>
              <a:t>Luk</a:t>
            </a:r>
            <a:r>
              <a:rPr lang="en-US" sz="2800" b="1" dirty="0"/>
              <a:t> 8:36; Joh 10:21)</a:t>
            </a:r>
          </a:p>
          <a:p>
            <a:r>
              <a:rPr lang="en-US" sz="2800" b="1" dirty="0"/>
              <a:t>(3)	It is always in the </a:t>
            </a:r>
            <a:r>
              <a:rPr lang="en-US" sz="2800" b="1" dirty="0">
                <a:solidFill>
                  <a:srgbClr val="FF0000"/>
                </a:solidFill>
              </a:rPr>
              <a:t>passive voice </a:t>
            </a:r>
            <a:r>
              <a:rPr lang="en-US" sz="2800" b="1" dirty="0"/>
              <a:t>and </a:t>
            </a:r>
            <a:r>
              <a:rPr lang="en-US" sz="2800" b="1" dirty="0">
                <a:solidFill>
                  <a:srgbClr val="FF0000"/>
                </a:solidFill>
              </a:rPr>
              <a:t>is usually a present participle. </a:t>
            </a:r>
            <a:r>
              <a:rPr lang="en-US" sz="2800" b="1" dirty="0"/>
              <a:t>So it would be translated, “</a:t>
            </a:r>
            <a:r>
              <a:rPr lang="en-US" sz="2800" b="1" dirty="0">
                <a:solidFill>
                  <a:srgbClr val="FF0000"/>
                </a:solidFill>
              </a:rPr>
              <a:t>being possessed </a:t>
            </a:r>
            <a:r>
              <a:rPr lang="en-US" sz="2800" b="1" dirty="0"/>
              <a:t>and controlled by a demon.”</a:t>
            </a:r>
          </a:p>
          <a:p>
            <a:r>
              <a:rPr lang="en-US" sz="2800" b="1" dirty="0"/>
              <a:t>(4)	Mar 5:18 and </a:t>
            </a:r>
            <a:r>
              <a:rPr lang="en-US" sz="2800" b="1" dirty="0" err="1"/>
              <a:t>Luk</a:t>
            </a:r>
            <a:r>
              <a:rPr lang="en-US" sz="2800" b="1" dirty="0"/>
              <a:t> 8:36 </a:t>
            </a:r>
            <a:r>
              <a:rPr lang="en-US" sz="2800" b="1" dirty="0">
                <a:solidFill>
                  <a:srgbClr val="FF0000"/>
                </a:solidFill>
              </a:rPr>
              <a:t>are aorist passive participles </a:t>
            </a:r>
            <a:r>
              <a:rPr lang="en-US" sz="2800" b="1" dirty="0"/>
              <a:t>referring that the </a:t>
            </a:r>
            <a:r>
              <a:rPr lang="en-US" sz="2800" b="1" dirty="0">
                <a:solidFill>
                  <a:srgbClr val="FF0000"/>
                </a:solidFill>
              </a:rPr>
              <a:t>demon no longer inhabits and possesses the individual</a:t>
            </a:r>
            <a:r>
              <a:rPr lang="en-US" sz="2800" b="1" dirty="0"/>
              <a:t>.</a:t>
            </a:r>
          </a:p>
          <a:p>
            <a:endParaRPr lang="en-US" b="1" dirty="0"/>
          </a:p>
          <a:p>
            <a:endParaRPr lang="en-US" b="1" dirty="0"/>
          </a:p>
        </p:txBody>
      </p:sp>
    </p:spTree>
    <p:extLst>
      <p:ext uri="{BB962C8B-B14F-4D97-AF65-F5344CB8AC3E}">
        <p14:creationId xmlns:p14="http://schemas.microsoft.com/office/powerpoint/2010/main" val="14029663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E459-B368-4DFB-B81A-B29CB582065C}"/>
              </a:ext>
            </a:extLst>
          </p:cNvPr>
          <p:cNvSpPr>
            <a:spLocks noGrp="1"/>
          </p:cNvSpPr>
          <p:nvPr>
            <p:ph type="title"/>
          </p:nvPr>
        </p:nvSpPr>
        <p:spPr>
          <a:xfrm>
            <a:off x="1141413" y="76840"/>
            <a:ext cx="9905998" cy="1148763"/>
          </a:xfrm>
        </p:spPr>
        <p:txBody>
          <a:bodyPr>
            <a:normAutofit/>
          </a:bodyPr>
          <a:lstStyle/>
          <a:p>
            <a:r>
              <a:rPr lang="en-US" b="1" dirty="0"/>
              <a:t>Dr. Mark I. </a:t>
            </a:r>
            <a:r>
              <a:rPr lang="en-US" b="1" dirty="0" err="1"/>
              <a:t>Bubeck’s</a:t>
            </a:r>
            <a:r>
              <a:rPr lang="en-US" dirty="0"/>
              <a:t> </a:t>
            </a:r>
            <a:r>
              <a:rPr lang="en-US" b="1" dirty="0"/>
              <a:t>“Round Up” Prayer</a:t>
            </a:r>
            <a:endParaRPr lang="en-US" dirty="0"/>
          </a:p>
        </p:txBody>
      </p:sp>
      <p:sp>
        <p:nvSpPr>
          <p:cNvPr id="3" name="Content Placeholder 2">
            <a:extLst>
              <a:ext uri="{FF2B5EF4-FFF2-40B4-BE49-F238E27FC236}">
                <a16:creationId xmlns:a16="http://schemas.microsoft.com/office/drawing/2014/main" id="{89300623-79CF-4348-AA0A-9C798201ABD7}"/>
              </a:ext>
            </a:extLst>
          </p:cNvPr>
          <p:cNvSpPr>
            <a:spLocks noGrp="1"/>
          </p:cNvSpPr>
          <p:nvPr>
            <p:ph idx="1"/>
          </p:nvPr>
        </p:nvSpPr>
        <p:spPr>
          <a:xfrm>
            <a:off x="607039" y="1133395"/>
            <a:ext cx="11299371" cy="5805286"/>
          </a:xfrm>
        </p:spPr>
        <p:txBody>
          <a:bodyPr>
            <a:normAutofit/>
          </a:bodyPr>
          <a:lstStyle/>
          <a:p>
            <a:pPr marL="0" indent="0">
              <a:buNone/>
            </a:pPr>
            <a:r>
              <a:rPr lang="en-US" dirty="0"/>
              <a:t> </a:t>
            </a:r>
            <a:r>
              <a:rPr lang="en-US" sz="2800" dirty="0"/>
              <a:t>Lord Jesus Christ, I ask You to tell all of these powers of darkness assigned to afflict and rule over me where they must go. I want them out of my life and confined where they can never trouble me again. I yield fully to Your sovereign plan for my life and all of the purposes You have in this battle I have been facing. I ask You, Lord Jesus Christ, to tell them clearly where they must go. </a:t>
            </a:r>
            <a:r>
              <a:rPr lang="en-US" sz="2800" i="1" dirty="0"/>
              <a:t>(A brief pause is in order to honor the Lord Jesus Christ’s work of addressing His authority and</a:t>
            </a:r>
            <a:r>
              <a:rPr lang="en-US" sz="2800" dirty="0"/>
              <a:t> </a:t>
            </a:r>
            <a:r>
              <a:rPr lang="en-US" sz="2800" i="1" dirty="0"/>
              <a:t>victory against those powers of darkness bound in accountability before</a:t>
            </a:r>
            <a:r>
              <a:rPr lang="en-US" sz="2800" dirty="0"/>
              <a:t> </a:t>
            </a:r>
            <a:r>
              <a:rPr lang="en-US" sz="2800" i="1" dirty="0"/>
              <a:t>Him)</a:t>
            </a:r>
            <a:r>
              <a:rPr lang="en-US" sz="2800" dirty="0"/>
              <a:t> I now ask the Holy Spirit dwelling within my person to effect the will of the Lord Jesus Christ concerning these afflicting powers of darkness. </a:t>
            </a:r>
          </a:p>
        </p:txBody>
      </p:sp>
    </p:spTree>
    <p:extLst>
      <p:ext uri="{BB962C8B-B14F-4D97-AF65-F5344CB8AC3E}">
        <p14:creationId xmlns:p14="http://schemas.microsoft.com/office/powerpoint/2010/main" val="5545306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E459-B368-4DFB-B81A-B29CB582065C}"/>
              </a:ext>
            </a:extLst>
          </p:cNvPr>
          <p:cNvSpPr>
            <a:spLocks noGrp="1"/>
          </p:cNvSpPr>
          <p:nvPr>
            <p:ph type="title"/>
          </p:nvPr>
        </p:nvSpPr>
        <p:spPr>
          <a:xfrm>
            <a:off x="1141413" y="76840"/>
            <a:ext cx="9905998" cy="1148763"/>
          </a:xfrm>
        </p:spPr>
        <p:txBody>
          <a:bodyPr>
            <a:normAutofit/>
          </a:bodyPr>
          <a:lstStyle/>
          <a:p>
            <a:r>
              <a:rPr lang="en-US" b="1" dirty="0"/>
              <a:t>Dr. Mark I. </a:t>
            </a:r>
            <a:r>
              <a:rPr lang="en-US" b="1" dirty="0" err="1"/>
              <a:t>Bubeck’s</a:t>
            </a:r>
            <a:r>
              <a:rPr lang="en-US" dirty="0"/>
              <a:t> </a:t>
            </a:r>
            <a:r>
              <a:rPr lang="en-US" b="1" dirty="0"/>
              <a:t>“Round Up” Prayer</a:t>
            </a:r>
            <a:endParaRPr lang="en-US" dirty="0"/>
          </a:p>
        </p:txBody>
      </p:sp>
      <p:sp>
        <p:nvSpPr>
          <p:cNvPr id="3" name="Content Placeholder 2">
            <a:extLst>
              <a:ext uri="{FF2B5EF4-FFF2-40B4-BE49-F238E27FC236}">
                <a16:creationId xmlns:a16="http://schemas.microsoft.com/office/drawing/2014/main" id="{89300623-79CF-4348-AA0A-9C798201ABD7}"/>
              </a:ext>
            </a:extLst>
          </p:cNvPr>
          <p:cNvSpPr>
            <a:spLocks noGrp="1"/>
          </p:cNvSpPr>
          <p:nvPr>
            <p:ph idx="1"/>
          </p:nvPr>
        </p:nvSpPr>
        <p:spPr>
          <a:xfrm>
            <a:off x="1141412" y="987398"/>
            <a:ext cx="10131065" cy="5951283"/>
          </a:xfrm>
        </p:spPr>
        <p:txBody>
          <a:bodyPr>
            <a:noAutofit/>
          </a:bodyPr>
          <a:lstStyle/>
          <a:p>
            <a:pPr marL="0" indent="0">
              <a:buNone/>
            </a:pPr>
            <a:r>
              <a:rPr lang="en-US" sz="3200" b="1" dirty="0"/>
              <a:t>Just as You forced them out of people’s lives in response to Jesus’ commands when He walked on this earth, I ask You to accomplish that for me now.  I ask You, Spirit of the living God, to evict from my conscious, sub-conscious and unconscious mind all control of any wicked powers. Break all of their power and control over my thought processes. They must go where the Lord Jesus Christ sends them.  Sweep them away and make my mind clear of any wicked spirit control.</a:t>
            </a:r>
          </a:p>
        </p:txBody>
      </p:sp>
    </p:spTree>
    <p:extLst>
      <p:ext uri="{BB962C8B-B14F-4D97-AF65-F5344CB8AC3E}">
        <p14:creationId xmlns:p14="http://schemas.microsoft.com/office/powerpoint/2010/main" val="11974012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E459-B368-4DFB-B81A-B29CB582065C}"/>
              </a:ext>
            </a:extLst>
          </p:cNvPr>
          <p:cNvSpPr>
            <a:spLocks noGrp="1"/>
          </p:cNvSpPr>
          <p:nvPr>
            <p:ph type="title"/>
          </p:nvPr>
        </p:nvSpPr>
        <p:spPr>
          <a:xfrm>
            <a:off x="1141413" y="76840"/>
            <a:ext cx="9905998" cy="1148763"/>
          </a:xfrm>
        </p:spPr>
        <p:txBody>
          <a:bodyPr>
            <a:normAutofit/>
          </a:bodyPr>
          <a:lstStyle/>
          <a:p>
            <a:r>
              <a:rPr lang="en-US" b="1" dirty="0"/>
              <a:t>Dr. Mark I. </a:t>
            </a:r>
            <a:r>
              <a:rPr lang="en-US" b="1" dirty="0" err="1"/>
              <a:t>Bubeck’s</a:t>
            </a:r>
            <a:r>
              <a:rPr lang="en-US" dirty="0"/>
              <a:t> </a:t>
            </a:r>
            <a:r>
              <a:rPr lang="en-US" b="1" dirty="0"/>
              <a:t>“Round Up” Prayer</a:t>
            </a:r>
            <a:endParaRPr lang="en-US" dirty="0"/>
          </a:p>
        </p:txBody>
      </p:sp>
      <p:sp>
        <p:nvSpPr>
          <p:cNvPr id="3" name="Content Placeholder 2">
            <a:extLst>
              <a:ext uri="{FF2B5EF4-FFF2-40B4-BE49-F238E27FC236}">
                <a16:creationId xmlns:a16="http://schemas.microsoft.com/office/drawing/2014/main" id="{89300623-79CF-4348-AA0A-9C798201ABD7}"/>
              </a:ext>
            </a:extLst>
          </p:cNvPr>
          <p:cNvSpPr>
            <a:spLocks noGrp="1"/>
          </p:cNvSpPr>
          <p:nvPr>
            <p:ph idx="1"/>
          </p:nvPr>
        </p:nvSpPr>
        <p:spPr>
          <a:xfrm>
            <a:off x="1141412" y="1375442"/>
            <a:ext cx="10131065" cy="5563239"/>
          </a:xfrm>
        </p:spPr>
        <p:txBody>
          <a:bodyPr>
            <a:normAutofit/>
          </a:bodyPr>
          <a:lstStyle/>
          <a:p>
            <a:pPr marL="0" indent="0">
              <a:buNone/>
            </a:pPr>
            <a:r>
              <a:rPr lang="en-US" b="1" dirty="0"/>
              <a:t> </a:t>
            </a:r>
            <a:r>
              <a:rPr lang="en-US" sz="3600" b="1" dirty="0"/>
              <a:t>I now ask that the Holy Spirit would renew and </a:t>
            </a:r>
          </a:p>
          <a:p>
            <a:pPr marL="0" indent="0">
              <a:buNone/>
            </a:pPr>
            <a:r>
              <a:rPr lang="en-US" sz="3600" b="1" dirty="0"/>
              <a:t>sanctify my mind. Cleanse and take full control of my conscious, unconscious and sub-conscious mind, precious Holy Spirit. Set it totally  apart for the Glory of God and the service of my Lord Jesus Christ. I deliberately yield my mind to the Lordship of Christ the truth of God’s Word and the will of my heavenly Father.  </a:t>
            </a:r>
          </a:p>
        </p:txBody>
      </p:sp>
    </p:spTree>
    <p:extLst>
      <p:ext uri="{BB962C8B-B14F-4D97-AF65-F5344CB8AC3E}">
        <p14:creationId xmlns:p14="http://schemas.microsoft.com/office/powerpoint/2010/main" val="30009628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E459-B368-4DFB-B81A-B29CB582065C}"/>
              </a:ext>
            </a:extLst>
          </p:cNvPr>
          <p:cNvSpPr>
            <a:spLocks noGrp="1"/>
          </p:cNvSpPr>
          <p:nvPr>
            <p:ph type="title"/>
          </p:nvPr>
        </p:nvSpPr>
        <p:spPr>
          <a:xfrm>
            <a:off x="1141413" y="76840"/>
            <a:ext cx="9905998" cy="1148763"/>
          </a:xfrm>
        </p:spPr>
        <p:txBody>
          <a:bodyPr>
            <a:normAutofit/>
          </a:bodyPr>
          <a:lstStyle/>
          <a:p>
            <a:r>
              <a:rPr lang="en-US" b="1" dirty="0"/>
              <a:t>Dr. Mark I. </a:t>
            </a:r>
            <a:r>
              <a:rPr lang="en-US" b="1" dirty="0" err="1"/>
              <a:t>Bubeck’s</a:t>
            </a:r>
            <a:r>
              <a:rPr lang="en-US" dirty="0"/>
              <a:t> </a:t>
            </a:r>
            <a:r>
              <a:rPr lang="en-US" b="1" dirty="0"/>
              <a:t>“Round Up” Prayer</a:t>
            </a:r>
            <a:endParaRPr lang="en-US" dirty="0"/>
          </a:p>
        </p:txBody>
      </p:sp>
      <p:sp>
        <p:nvSpPr>
          <p:cNvPr id="3" name="Content Placeholder 2">
            <a:extLst>
              <a:ext uri="{FF2B5EF4-FFF2-40B4-BE49-F238E27FC236}">
                <a16:creationId xmlns:a16="http://schemas.microsoft.com/office/drawing/2014/main" id="{89300623-79CF-4348-AA0A-9C798201ABD7}"/>
              </a:ext>
            </a:extLst>
          </p:cNvPr>
          <p:cNvSpPr>
            <a:spLocks noGrp="1"/>
          </p:cNvSpPr>
          <p:nvPr>
            <p:ph idx="1"/>
          </p:nvPr>
        </p:nvSpPr>
        <p:spPr>
          <a:xfrm>
            <a:off x="891348" y="1467650"/>
            <a:ext cx="10895960" cy="5471031"/>
          </a:xfrm>
        </p:spPr>
        <p:txBody>
          <a:bodyPr>
            <a:noAutofit/>
          </a:bodyPr>
          <a:lstStyle/>
          <a:p>
            <a:pPr marL="0" indent="0">
              <a:buNone/>
            </a:pPr>
            <a:r>
              <a:rPr lang="en-US" sz="2800" b="1" dirty="0"/>
              <a:t>I now ask that the Holy Spirit would look all through my emotions on the conscious, sub-conscious and unconscious level. Evict any controlling powers of darkness and may the holy angels escort them to the </a:t>
            </a:r>
            <a:r>
              <a:rPr lang="en-US" sz="2800" b="1" dirty="0" err="1"/>
              <a:t>placewhere</a:t>
            </a:r>
            <a:r>
              <a:rPr lang="en-US" sz="2800" b="1" dirty="0"/>
              <a:t> the Lord Jesus Christ is commanding them to go. Clean them out and totally away from my person. I ask that the gracious Holy Spirit would take control of my emotions on every level of the function of my feelings.  Sanctify my emotions Fill my emotions with the Spirit’s fruit love </a:t>
            </a:r>
            <a:r>
              <a:rPr lang="en-US" sz="2800" b="1" dirty="0" err="1"/>
              <a:t>joypeace</a:t>
            </a:r>
            <a:r>
              <a:rPr lang="en-US" sz="2800" b="1" dirty="0"/>
              <a:t>, patience, gentleness, meekness, faithfulness and self-control. </a:t>
            </a:r>
          </a:p>
        </p:txBody>
      </p:sp>
    </p:spTree>
    <p:extLst>
      <p:ext uri="{BB962C8B-B14F-4D97-AF65-F5344CB8AC3E}">
        <p14:creationId xmlns:p14="http://schemas.microsoft.com/office/powerpoint/2010/main" val="1424937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E459-B368-4DFB-B81A-B29CB582065C}"/>
              </a:ext>
            </a:extLst>
          </p:cNvPr>
          <p:cNvSpPr>
            <a:spLocks noGrp="1"/>
          </p:cNvSpPr>
          <p:nvPr>
            <p:ph type="title"/>
          </p:nvPr>
        </p:nvSpPr>
        <p:spPr>
          <a:xfrm>
            <a:off x="1141413" y="76840"/>
            <a:ext cx="9905998" cy="1148763"/>
          </a:xfrm>
        </p:spPr>
        <p:txBody>
          <a:bodyPr>
            <a:normAutofit/>
          </a:bodyPr>
          <a:lstStyle/>
          <a:p>
            <a:r>
              <a:rPr lang="en-US" b="1" dirty="0"/>
              <a:t>Dr. Mark I. </a:t>
            </a:r>
            <a:r>
              <a:rPr lang="en-US" b="1" dirty="0" err="1"/>
              <a:t>Bubeck’s</a:t>
            </a:r>
            <a:r>
              <a:rPr lang="en-US" dirty="0"/>
              <a:t> </a:t>
            </a:r>
            <a:r>
              <a:rPr lang="en-US" b="1" dirty="0"/>
              <a:t>“Round Up” Prayer</a:t>
            </a:r>
            <a:endParaRPr lang="en-US" dirty="0"/>
          </a:p>
        </p:txBody>
      </p:sp>
      <p:sp>
        <p:nvSpPr>
          <p:cNvPr id="3" name="Content Placeholder 2">
            <a:extLst>
              <a:ext uri="{FF2B5EF4-FFF2-40B4-BE49-F238E27FC236}">
                <a16:creationId xmlns:a16="http://schemas.microsoft.com/office/drawing/2014/main" id="{89300623-79CF-4348-AA0A-9C798201ABD7}"/>
              </a:ext>
            </a:extLst>
          </p:cNvPr>
          <p:cNvSpPr>
            <a:spLocks noGrp="1"/>
          </p:cNvSpPr>
          <p:nvPr>
            <p:ph idx="1"/>
          </p:nvPr>
        </p:nvSpPr>
        <p:spPr>
          <a:xfrm>
            <a:off x="941294" y="1340864"/>
            <a:ext cx="10592440" cy="5597817"/>
          </a:xfrm>
        </p:spPr>
        <p:txBody>
          <a:bodyPr>
            <a:noAutofit/>
          </a:bodyPr>
          <a:lstStyle/>
          <a:p>
            <a:pPr marL="0" indent="0">
              <a:buNone/>
            </a:pPr>
            <a:r>
              <a:rPr lang="en-US" sz="3200" b="1" dirty="0"/>
              <a:t>I welcome the Holy Spirit’s internal control of my feelings. I look to the Spirit of God to sanctify and renew my emotions. I reach out to experience the Lord’s plan for my emotional freedom and spiritual well-being. I now </a:t>
            </a:r>
            <a:r>
              <a:rPr lang="en-US" sz="3200" b="1" dirty="0" err="1"/>
              <a:t>askthat</a:t>
            </a:r>
            <a:r>
              <a:rPr lang="en-US" sz="3200" b="1" dirty="0"/>
              <a:t> the Holy Spirit would look all through my conscious, unconscious and sub-conscious will for any control of wicked powers. Evict them now to where the Lord Jesus Christ is commanding them to go. Sweep my will </a:t>
            </a:r>
          </a:p>
          <a:p>
            <a:pPr marL="0" indent="0">
              <a:buNone/>
            </a:pPr>
            <a:r>
              <a:rPr lang="en-US" sz="3200" b="1" dirty="0"/>
              <a:t>totally clean from evil control and manipulation. </a:t>
            </a:r>
          </a:p>
        </p:txBody>
      </p:sp>
    </p:spTree>
    <p:extLst>
      <p:ext uri="{BB962C8B-B14F-4D97-AF65-F5344CB8AC3E}">
        <p14:creationId xmlns:p14="http://schemas.microsoft.com/office/powerpoint/2010/main" val="10113328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E459-B368-4DFB-B81A-B29CB582065C}"/>
              </a:ext>
            </a:extLst>
          </p:cNvPr>
          <p:cNvSpPr>
            <a:spLocks noGrp="1"/>
          </p:cNvSpPr>
          <p:nvPr>
            <p:ph type="title"/>
          </p:nvPr>
        </p:nvSpPr>
        <p:spPr>
          <a:xfrm>
            <a:off x="1141413" y="76840"/>
            <a:ext cx="9905998" cy="1148763"/>
          </a:xfrm>
        </p:spPr>
        <p:txBody>
          <a:bodyPr>
            <a:normAutofit/>
          </a:bodyPr>
          <a:lstStyle/>
          <a:p>
            <a:r>
              <a:rPr lang="en-US" b="1" dirty="0"/>
              <a:t>Dr. Mark I. </a:t>
            </a:r>
            <a:r>
              <a:rPr lang="en-US" b="1" dirty="0" err="1"/>
              <a:t>Bubeck’s</a:t>
            </a:r>
            <a:r>
              <a:rPr lang="en-US" dirty="0"/>
              <a:t> </a:t>
            </a:r>
            <a:r>
              <a:rPr lang="en-US" b="1" dirty="0"/>
              <a:t>“Round Up” Prayer</a:t>
            </a:r>
            <a:endParaRPr lang="en-US" dirty="0"/>
          </a:p>
        </p:txBody>
      </p:sp>
      <p:sp>
        <p:nvSpPr>
          <p:cNvPr id="3" name="Content Placeholder 2">
            <a:extLst>
              <a:ext uri="{FF2B5EF4-FFF2-40B4-BE49-F238E27FC236}">
                <a16:creationId xmlns:a16="http://schemas.microsoft.com/office/drawing/2014/main" id="{89300623-79CF-4348-AA0A-9C798201ABD7}"/>
              </a:ext>
            </a:extLst>
          </p:cNvPr>
          <p:cNvSpPr>
            <a:spLocks noGrp="1"/>
          </p:cNvSpPr>
          <p:nvPr>
            <p:ph idx="1"/>
          </p:nvPr>
        </p:nvSpPr>
        <p:spPr>
          <a:xfrm>
            <a:off x="1141412" y="987398"/>
            <a:ext cx="10131065" cy="5951283"/>
          </a:xfrm>
        </p:spPr>
        <p:txBody>
          <a:bodyPr>
            <a:noAutofit/>
          </a:bodyPr>
          <a:lstStyle/>
          <a:p>
            <a:pPr marL="0" indent="0">
              <a:buNone/>
            </a:pPr>
            <a:r>
              <a:rPr lang="en-US" sz="2800" b="1" dirty="0"/>
              <a:t>May the Holy Spirit of the true and living God renew and sanctify my will fully for the glory of God. Will within me to do the will of God. May the Lordship of Jesus Christ be obediently lived out in my life by the :</a:t>
            </a:r>
            <a:r>
              <a:rPr lang="en-US" sz="2800" b="1" dirty="0" err="1"/>
              <a:t>oly</a:t>
            </a:r>
            <a:r>
              <a:rPr lang="en-US" sz="2800" b="1" dirty="0"/>
              <a:t> Spirit’s full control of my will I offer my body in all of its parts and functions as an expression of my spiritual worship to You. I ask that You would have the Holy Spirit to look through my body for any controlling activity of wicked spirits and all through my brain for any fallen spirit’s affliction or control Evict them totally away from this physical control center for the function of my mind and body.</a:t>
            </a:r>
          </a:p>
        </p:txBody>
      </p:sp>
    </p:spTree>
    <p:extLst>
      <p:ext uri="{BB962C8B-B14F-4D97-AF65-F5344CB8AC3E}">
        <p14:creationId xmlns:p14="http://schemas.microsoft.com/office/powerpoint/2010/main" val="37601765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E459-B368-4DFB-B81A-B29CB582065C}"/>
              </a:ext>
            </a:extLst>
          </p:cNvPr>
          <p:cNvSpPr>
            <a:spLocks noGrp="1"/>
          </p:cNvSpPr>
          <p:nvPr>
            <p:ph type="title"/>
          </p:nvPr>
        </p:nvSpPr>
        <p:spPr>
          <a:xfrm>
            <a:off x="1141413" y="76840"/>
            <a:ext cx="9905998" cy="1148763"/>
          </a:xfrm>
        </p:spPr>
        <p:txBody>
          <a:bodyPr>
            <a:normAutofit/>
          </a:bodyPr>
          <a:lstStyle/>
          <a:p>
            <a:r>
              <a:rPr lang="en-US" b="1" dirty="0"/>
              <a:t>Dr. Mark I. </a:t>
            </a:r>
            <a:r>
              <a:rPr lang="en-US" b="1" dirty="0" err="1"/>
              <a:t>Bubeck’s</a:t>
            </a:r>
            <a:r>
              <a:rPr lang="en-US" dirty="0"/>
              <a:t> </a:t>
            </a:r>
            <a:r>
              <a:rPr lang="en-US" b="1" dirty="0"/>
              <a:t>“Round Up” Prayer</a:t>
            </a:r>
            <a:endParaRPr lang="en-US" dirty="0"/>
          </a:p>
        </p:txBody>
      </p:sp>
      <p:sp>
        <p:nvSpPr>
          <p:cNvPr id="3" name="Content Placeholder 2">
            <a:extLst>
              <a:ext uri="{FF2B5EF4-FFF2-40B4-BE49-F238E27FC236}">
                <a16:creationId xmlns:a16="http://schemas.microsoft.com/office/drawing/2014/main" id="{89300623-79CF-4348-AA0A-9C798201ABD7}"/>
              </a:ext>
            </a:extLst>
          </p:cNvPr>
          <p:cNvSpPr>
            <a:spLocks noGrp="1"/>
          </p:cNvSpPr>
          <p:nvPr>
            <p:ph idx="1"/>
          </p:nvPr>
        </p:nvSpPr>
        <p:spPr>
          <a:xfrm>
            <a:off x="1141412" y="987398"/>
            <a:ext cx="10131065" cy="5951283"/>
          </a:xfrm>
        </p:spPr>
        <p:txBody>
          <a:bodyPr>
            <a:normAutofit/>
          </a:bodyPr>
          <a:lstStyle/>
          <a:p>
            <a:pPr marL="0" indent="0">
              <a:buNone/>
            </a:pPr>
            <a:r>
              <a:rPr lang="en-US" sz="3200" b="1" dirty="0"/>
              <a:t> I offer my brain and its capacities for the quickening, renewing control of the Holy Spirit. Sanctify and refresh my brain so that it functions in spiritual harmony with Your control of my whole person. Look all through the senses of my body and sever any wicked spirit control of my eyes, ears, smell, touch or taste. Look all through the organs of my body for any defiling work of the kingdom of darkness. Sanctify my body organs and their function by the quickening work of the Holy Spirit.</a:t>
            </a:r>
          </a:p>
        </p:txBody>
      </p:sp>
    </p:spTree>
    <p:extLst>
      <p:ext uri="{BB962C8B-B14F-4D97-AF65-F5344CB8AC3E}">
        <p14:creationId xmlns:p14="http://schemas.microsoft.com/office/powerpoint/2010/main" val="20651187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E459-B368-4DFB-B81A-B29CB582065C}"/>
              </a:ext>
            </a:extLst>
          </p:cNvPr>
          <p:cNvSpPr>
            <a:spLocks noGrp="1"/>
          </p:cNvSpPr>
          <p:nvPr>
            <p:ph type="title"/>
          </p:nvPr>
        </p:nvSpPr>
        <p:spPr>
          <a:xfrm>
            <a:off x="1141413" y="76840"/>
            <a:ext cx="9905998" cy="1148763"/>
          </a:xfrm>
        </p:spPr>
        <p:txBody>
          <a:bodyPr>
            <a:normAutofit/>
          </a:bodyPr>
          <a:lstStyle/>
          <a:p>
            <a:r>
              <a:rPr lang="en-US" b="1" dirty="0"/>
              <a:t>Dr. Mark I. </a:t>
            </a:r>
            <a:r>
              <a:rPr lang="en-US" b="1" dirty="0" err="1"/>
              <a:t>Bubeck’s</a:t>
            </a:r>
            <a:r>
              <a:rPr lang="en-US" dirty="0"/>
              <a:t> </a:t>
            </a:r>
            <a:r>
              <a:rPr lang="en-US" b="1" dirty="0"/>
              <a:t>“Round Up” Prayer</a:t>
            </a:r>
            <a:endParaRPr lang="en-US" dirty="0"/>
          </a:p>
        </p:txBody>
      </p:sp>
      <p:sp>
        <p:nvSpPr>
          <p:cNvPr id="3" name="Content Placeholder 2">
            <a:extLst>
              <a:ext uri="{FF2B5EF4-FFF2-40B4-BE49-F238E27FC236}">
                <a16:creationId xmlns:a16="http://schemas.microsoft.com/office/drawing/2014/main" id="{89300623-79CF-4348-AA0A-9C798201ABD7}"/>
              </a:ext>
            </a:extLst>
          </p:cNvPr>
          <p:cNvSpPr>
            <a:spLocks noGrp="1"/>
          </p:cNvSpPr>
          <p:nvPr>
            <p:ph idx="1"/>
          </p:nvPr>
        </p:nvSpPr>
        <p:spPr>
          <a:xfrm>
            <a:off x="1141412" y="987398"/>
            <a:ext cx="10131065" cy="5951283"/>
          </a:xfrm>
        </p:spPr>
        <p:txBody>
          <a:bodyPr>
            <a:normAutofit/>
          </a:bodyPr>
          <a:lstStyle/>
          <a:p>
            <a:pPr marL="0" indent="0">
              <a:buNone/>
            </a:pPr>
            <a:r>
              <a:rPr lang="en-US" sz="3200" b="1" dirty="0"/>
              <a:t>I ask You to look all through the sexual organs and function of my body for any evil spirit activity. Set apart my sexuality for Your glory and for Your Holy plan of</a:t>
            </a:r>
          </a:p>
          <a:p>
            <a:pPr marL="0" indent="0">
              <a:buNone/>
            </a:pPr>
            <a:r>
              <a:rPr lang="en-US" sz="3200" b="1" dirty="0"/>
              <a:t>moral purity and sexual intimacy only in the bonds of marriage. I ask that the Holy Spirit would search out all my bones, blood circulation, nerve circuitry, muscles, tissues, glands, hair, skin, and every cell for any wicked spirit activity against my physical body. Evict any afflicting, evil powers totally away from my body. </a:t>
            </a:r>
          </a:p>
        </p:txBody>
      </p:sp>
    </p:spTree>
    <p:extLst>
      <p:ext uri="{BB962C8B-B14F-4D97-AF65-F5344CB8AC3E}">
        <p14:creationId xmlns:p14="http://schemas.microsoft.com/office/powerpoint/2010/main" val="30005102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E459-B368-4DFB-B81A-B29CB582065C}"/>
              </a:ext>
            </a:extLst>
          </p:cNvPr>
          <p:cNvSpPr>
            <a:spLocks noGrp="1"/>
          </p:cNvSpPr>
          <p:nvPr>
            <p:ph type="title"/>
          </p:nvPr>
        </p:nvSpPr>
        <p:spPr>
          <a:xfrm>
            <a:off x="1141413" y="76840"/>
            <a:ext cx="9905998" cy="1148763"/>
          </a:xfrm>
        </p:spPr>
        <p:txBody>
          <a:bodyPr>
            <a:normAutofit/>
          </a:bodyPr>
          <a:lstStyle/>
          <a:p>
            <a:r>
              <a:rPr lang="en-US" b="1" dirty="0"/>
              <a:t>Dr. Mark I. </a:t>
            </a:r>
            <a:r>
              <a:rPr lang="en-US" b="1" dirty="0" err="1"/>
              <a:t>Bubeck’s</a:t>
            </a:r>
            <a:r>
              <a:rPr lang="en-US" dirty="0"/>
              <a:t> </a:t>
            </a:r>
            <a:r>
              <a:rPr lang="en-US" b="1" dirty="0"/>
              <a:t>“Round Up” Prayer</a:t>
            </a:r>
            <a:endParaRPr lang="en-US" dirty="0"/>
          </a:p>
        </p:txBody>
      </p:sp>
      <p:sp>
        <p:nvSpPr>
          <p:cNvPr id="3" name="Content Placeholder 2">
            <a:extLst>
              <a:ext uri="{FF2B5EF4-FFF2-40B4-BE49-F238E27FC236}">
                <a16:creationId xmlns:a16="http://schemas.microsoft.com/office/drawing/2014/main" id="{89300623-79CF-4348-AA0A-9C798201ABD7}"/>
              </a:ext>
            </a:extLst>
          </p:cNvPr>
          <p:cNvSpPr>
            <a:spLocks noGrp="1"/>
          </p:cNvSpPr>
          <p:nvPr>
            <p:ph idx="1"/>
          </p:nvPr>
        </p:nvSpPr>
        <p:spPr>
          <a:xfrm>
            <a:off x="1141412" y="987398"/>
            <a:ext cx="10131065" cy="5951283"/>
          </a:xfrm>
        </p:spPr>
        <p:txBody>
          <a:bodyPr>
            <a:normAutofit/>
          </a:bodyPr>
          <a:lstStyle/>
          <a:p>
            <a:pPr marL="0" indent="0">
              <a:buNone/>
            </a:pPr>
            <a:r>
              <a:rPr lang="en-US" sz="3200" b="1" dirty="0"/>
              <a:t>Sanctify my body in all of its parts and wholeness I want my body to be a “holy body” not only in its standing in Your redemptive plan, but also in its function as a part of my spiritual worship to You. I offer my body as a living sacrifice to be used only for all that is acceptable in Your sight. I now yield up my whole person again to You, the true and living God, and to Your full control and to the control of Your Son and Holy Spirit. I thank You for the freedom that You have effected within me during this time of prayer. </a:t>
            </a:r>
          </a:p>
        </p:txBody>
      </p:sp>
    </p:spTree>
    <p:extLst>
      <p:ext uri="{BB962C8B-B14F-4D97-AF65-F5344CB8AC3E}">
        <p14:creationId xmlns:p14="http://schemas.microsoft.com/office/powerpoint/2010/main" val="39795922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E459-B368-4DFB-B81A-B29CB582065C}"/>
              </a:ext>
            </a:extLst>
          </p:cNvPr>
          <p:cNvSpPr>
            <a:spLocks noGrp="1"/>
          </p:cNvSpPr>
          <p:nvPr>
            <p:ph type="title"/>
          </p:nvPr>
        </p:nvSpPr>
        <p:spPr>
          <a:xfrm>
            <a:off x="1141413" y="76840"/>
            <a:ext cx="9905998" cy="1148763"/>
          </a:xfrm>
        </p:spPr>
        <p:txBody>
          <a:bodyPr>
            <a:normAutofit/>
          </a:bodyPr>
          <a:lstStyle/>
          <a:p>
            <a:r>
              <a:rPr lang="en-US" b="1" dirty="0"/>
              <a:t>Dr. Mark I. </a:t>
            </a:r>
            <a:r>
              <a:rPr lang="en-US" b="1" dirty="0" err="1"/>
              <a:t>Bubeck’s</a:t>
            </a:r>
            <a:r>
              <a:rPr lang="en-US" dirty="0"/>
              <a:t> </a:t>
            </a:r>
            <a:r>
              <a:rPr lang="en-US" b="1" dirty="0"/>
              <a:t>“Round Up” Prayer</a:t>
            </a:r>
            <a:endParaRPr lang="en-US" dirty="0"/>
          </a:p>
        </p:txBody>
      </p:sp>
      <p:sp>
        <p:nvSpPr>
          <p:cNvPr id="3" name="Content Placeholder 2">
            <a:extLst>
              <a:ext uri="{FF2B5EF4-FFF2-40B4-BE49-F238E27FC236}">
                <a16:creationId xmlns:a16="http://schemas.microsoft.com/office/drawing/2014/main" id="{89300623-79CF-4348-AA0A-9C798201ABD7}"/>
              </a:ext>
            </a:extLst>
          </p:cNvPr>
          <p:cNvSpPr>
            <a:spLocks noGrp="1"/>
          </p:cNvSpPr>
          <p:nvPr>
            <p:ph idx="1"/>
          </p:nvPr>
        </p:nvSpPr>
        <p:spPr>
          <a:xfrm>
            <a:off x="1141412" y="987398"/>
            <a:ext cx="10131065" cy="5951283"/>
          </a:xfrm>
        </p:spPr>
        <p:txBody>
          <a:bodyPr>
            <a:normAutofit/>
          </a:bodyPr>
          <a:lstStyle/>
          <a:p>
            <a:pPr marL="0" indent="0">
              <a:buNone/>
            </a:pPr>
            <a:r>
              <a:rPr lang="en-US" sz="3600" b="1" dirty="0"/>
              <a:t>. I now look to the love of my heavenly Father, the lordship of Jesus Christ, and by the intercessions </a:t>
            </a:r>
            <a:r>
              <a:rPr lang="en-US" sz="3600" b="1" dirty="0" err="1"/>
              <a:t>ofthe</a:t>
            </a:r>
            <a:r>
              <a:rPr lang="en-US" sz="3600" b="1" dirty="0"/>
              <a:t> Holy Spirit to enable me to daily walk in the spiritual freedom </a:t>
            </a:r>
            <a:r>
              <a:rPr lang="en-US" sz="3600" b="1" dirty="0" err="1"/>
              <a:t>promisedme</a:t>
            </a:r>
            <a:r>
              <a:rPr lang="en-US" sz="3600" b="1" dirty="0"/>
              <a:t> in God’s holy Word I reject resist and refuse anything less. In the name and worthiness of my Lord Jesus Christ and by the intercessions of the Holy Spirit I place these petitions before You my Father in Heaven	AMEN</a:t>
            </a:r>
          </a:p>
        </p:txBody>
      </p:sp>
    </p:spTree>
    <p:extLst>
      <p:ext uri="{BB962C8B-B14F-4D97-AF65-F5344CB8AC3E}">
        <p14:creationId xmlns:p14="http://schemas.microsoft.com/office/powerpoint/2010/main" val="2716278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D478B-10CC-4B61-A252-BC58D7B5FC54}"/>
              </a:ext>
            </a:extLst>
          </p:cNvPr>
          <p:cNvSpPr>
            <a:spLocks noGrp="1"/>
          </p:cNvSpPr>
          <p:nvPr>
            <p:ph type="title"/>
          </p:nvPr>
        </p:nvSpPr>
        <p:spPr/>
        <p:txBody>
          <a:bodyPr/>
          <a:lstStyle/>
          <a:p>
            <a:r>
              <a:rPr lang="en-US" dirty="0"/>
              <a:t>HAS AN UNCLEAN SPIRIT  WE SAY SPIRIT GUIDE</a:t>
            </a:r>
          </a:p>
        </p:txBody>
      </p:sp>
      <p:sp>
        <p:nvSpPr>
          <p:cNvPr id="3" name="Content Placeholder 2">
            <a:extLst>
              <a:ext uri="{FF2B5EF4-FFF2-40B4-BE49-F238E27FC236}">
                <a16:creationId xmlns:a16="http://schemas.microsoft.com/office/drawing/2014/main" id="{1C0DCBFD-2593-46DA-9346-E2818BEC843B}"/>
              </a:ext>
            </a:extLst>
          </p:cNvPr>
          <p:cNvSpPr>
            <a:spLocks noGrp="1"/>
          </p:cNvSpPr>
          <p:nvPr>
            <p:ph idx="1"/>
          </p:nvPr>
        </p:nvSpPr>
        <p:spPr>
          <a:xfrm>
            <a:off x="1141412" y="1939160"/>
            <a:ext cx="10125678" cy="4503682"/>
          </a:xfrm>
        </p:spPr>
        <p:txBody>
          <a:bodyPr/>
          <a:lstStyle/>
          <a:p>
            <a:r>
              <a:rPr lang="en-US" sz="3200" b="1" dirty="0"/>
              <a:t>“Has a Demon or Unclean Spirit”</a:t>
            </a:r>
          </a:p>
          <a:p>
            <a:r>
              <a:rPr lang="en-US" sz="3200" b="1" dirty="0"/>
              <a:t>(1)	The phrase “has a demon” (</a:t>
            </a:r>
            <a:r>
              <a:rPr lang="en-US" sz="3200" b="1" i="1" dirty="0" err="1"/>
              <a:t>daimónion</a:t>
            </a:r>
            <a:r>
              <a:rPr lang="en-US" sz="3200" b="1" i="1" dirty="0"/>
              <a:t> </a:t>
            </a:r>
            <a:r>
              <a:rPr lang="en-US" sz="3200" b="1" i="1" dirty="0" err="1"/>
              <a:t>échei</a:t>
            </a:r>
            <a:r>
              <a:rPr lang="en-US" sz="3200" b="1" dirty="0"/>
              <a:t>) </a:t>
            </a:r>
            <a:r>
              <a:rPr lang="en-US" sz="3200" b="1" dirty="0">
                <a:solidFill>
                  <a:srgbClr val="FF0000"/>
                </a:solidFill>
              </a:rPr>
              <a:t>implies that there is a demon dwelling within </a:t>
            </a:r>
            <a:r>
              <a:rPr lang="en-US" sz="3200" b="1" dirty="0"/>
              <a:t>an individual (Mat 11:18; </a:t>
            </a:r>
            <a:r>
              <a:rPr lang="en-US" sz="3200" b="1" dirty="0" err="1"/>
              <a:t>Luk</a:t>
            </a:r>
            <a:r>
              <a:rPr lang="en-US" sz="3200" b="1" dirty="0"/>
              <a:t> 4:33; 7:33; Joh 7:20; 8:48, 49, 52; 10:20). </a:t>
            </a:r>
          </a:p>
          <a:p>
            <a:r>
              <a:rPr lang="en-US" sz="3200" b="1" dirty="0"/>
              <a:t>(2)	In Mar 3:30, the phrase is used with an “unclean spirit” but carries the same idea of possession or habitation.</a:t>
            </a:r>
          </a:p>
          <a:p>
            <a:endParaRPr lang="en-US" b="1" dirty="0"/>
          </a:p>
        </p:txBody>
      </p:sp>
    </p:spTree>
    <p:extLst>
      <p:ext uri="{BB962C8B-B14F-4D97-AF65-F5344CB8AC3E}">
        <p14:creationId xmlns:p14="http://schemas.microsoft.com/office/powerpoint/2010/main" val="2541001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5BED7-6CAF-4AE6-80EC-C1F563ABABC6}"/>
              </a:ext>
            </a:extLst>
          </p:cNvPr>
          <p:cNvSpPr>
            <a:spLocks noGrp="1"/>
          </p:cNvSpPr>
          <p:nvPr>
            <p:ph type="title"/>
          </p:nvPr>
        </p:nvSpPr>
        <p:spPr/>
        <p:txBody>
          <a:bodyPr/>
          <a:lstStyle/>
          <a:p>
            <a:r>
              <a:rPr lang="en-US" dirty="0"/>
              <a:t>“Troubled With Unclean Spirits”  PEOPLE SEEK SPIRIT GUIDES = DEMONS</a:t>
            </a:r>
          </a:p>
        </p:txBody>
      </p:sp>
      <p:sp>
        <p:nvSpPr>
          <p:cNvPr id="3" name="Content Placeholder 2">
            <a:extLst>
              <a:ext uri="{FF2B5EF4-FFF2-40B4-BE49-F238E27FC236}">
                <a16:creationId xmlns:a16="http://schemas.microsoft.com/office/drawing/2014/main" id="{F5712F1E-F3D8-4C8F-81C4-8099B91D3509}"/>
              </a:ext>
            </a:extLst>
          </p:cNvPr>
          <p:cNvSpPr>
            <a:spLocks noGrp="1"/>
          </p:cNvSpPr>
          <p:nvPr>
            <p:ph idx="1"/>
          </p:nvPr>
        </p:nvSpPr>
        <p:spPr>
          <a:xfrm>
            <a:off x="1141412" y="2249486"/>
            <a:ext cx="9905999" cy="4088251"/>
          </a:xfrm>
        </p:spPr>
        <p:txBody>
          <a:bodyPr>
            <a:normAutofit/>
          </a:bodyPr>
          <a:lstStyle/>
          <a:p>
            <a:r>
              <a:rPr lang="en-US" sz="3200" b="1" dirty="0"/>
              <a:t>(1)	Two Scriptures are given with the expression of being “</a:t>
            </a:r>
            <a:r>
              <a:rPr lang="en-US" sz="3200" b="1" dirty="0">
                <a:solidFill>
                  <a:srgbClr val="FF0000"/>
                </a:solidFill>
              </a:rPr>
              <a:t>troubled</a:t>
            </a:r>
            <a:r>
              <a:rPr lang="en-US" sz="3200" b="1" dirty="0"/>
              <a:t>” (</a:t>
            </a:r>
            <a:r>
              <a:rPr lang="en-US" sz="3200" b="1" i="1" dirty="0" err="1"/>
              <a:t>enochléō</a:t>
            </a:r>
            <a:r>
              <a:rPr lang="en-US" sz="3200" b="1" dirty="0"/>
              <a:t>) or “</a:t>
            </a:r>
            <a:r>
              <a:rPr lang="en-US" sz="3200" b="1" dirty="0">
                <a:solidFill>
                  <a:srgbClr val="FF0000"/>
                </a:solidFill>
              </a:rPr>
              <a:t>afflicted”</a:t>
            </a:r>
            <a:r>
              <a:rPr lang="en-US" sz="3200" b="1" dirty="0"/>
              <a:t> (</a:t>
            </a:r>
            <a:r>
              <a:rPr lang="en-US" sz="3200" b="1" i="1" dirty="0" err="1"/>
              <a:t>ochléō</a:t>
            </a:r>
            <a:r>
              <a:rPr lang="en-US" sz="3200" b="1" dirty="0"/>
              <a:t>) with unclean spirits.</a:t>
            </a:r>
          </a:p>
          <a:p>
            <a:r>
              <a:rPr lang="en-US" sz="3200" b="1" dirty="0"/>
              <a:t>(2)	The word </a:t>
            </a:r>
            <a:r>
              <a:rPr lang="en-US" sz="3200" b="1" i="1" dirty="0" err="1"/>
              <a:t>ochléō</a:t>
            </a:r>
            <a:r>
              <a:rPr lang="en-US" sz="3200" b="1" dirty="0"/>
              <a:t> means to disturb or torment and very well could explain what happens to a person when possessed (cp. Mar 5:5).</a:t>
            </a:r>
          </a:p>
          <a:p>
            <a:endParaRPr lang="en-US" b="1" dirty="0"/>
          </a:p>
        </p:txBody>
      </p:sp>
    </p:spTree>
    <p:extLst>
      <p:ext uri="{BB962C8B-B14F-4D97-AF65-F5344CB8AC3E}">
        <p14:creationId xmlns:p14="http://schemas.microsoft.com/office/powerpoint/2010/main" val="3402176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987E7-8DA4-4FA7-8A9C-F1050815B72B}"/>
              </a:ext>
            </a:extLst>
          </p:cNvPr>
          <p:cNvSpPr>
            <a:spLocks noGrp="1"/>
          </p:cNvSpPr>
          <p:nvPr>
            <p:ph type="title"/>
          </p:nvPr>
        </p:nvSpPr>
        <p:spPr>
          <a:xfrm>
            <a:off x="1141413" y="325821"/>
            <a:ext cx="9905998" cy="1387365"/>
          </a:xfrm>
        </p:spPr>
        <p:txBody>
          <a:bodyPr/>
          <a:lstStyle/>
          <a:p>
            <a:r>
              <a:rPr lang="en-US" dirty="0"/>
              <a:t>MARK 5 SIGNS OF DEMONS</a:t>
            </a:r>
          </a:p>
        </p:txBody>
      </p:sp>
      <p:sp>
        <p:nvSpPr>
          <p:cNvPr id="3" name="Content Placeholder 2">
            <a:extLst>
              <a:ext uri="{FF2B5EF4-FFF2-40B4-BE49-F238E27FC236}">
                <a16:creationId xmlns:a16="http://schemas.microsoft.com/office/drawing/2014/main" id="{AB219B13-8BBA-4381-B474-5BD31ADD4AA3}"/>
              </a:ext>
            </a:extLst>
          </p:cNvPr>
          <p:cNvSpPr>
            <a:spLocks noGrp="1"/>
          </p:cNvSpPr>
          <p:nvPr>
            <p:ph idx="1"/>
          </p:nvPr>
        </p:nvSpPr>
        <p:spPr>
          <a:xfrm>
            <a:off x="1141412" y="1550276"/>
            <a:ext cx="9905999" cy="5134303"/>
          </a:xfrm>
        </p:spPr>
        <p:txBody>
          <a:bodyPr/>
          <a:lstStyle/>
          <a:p>
            <a:r>
              <a:rPr lang="en-US" sz="3200" b="1" dirty="0"/>
              <a:t>Mar 5:1  And they came over unto the other side of the sea, into the country of the Gadarenes. </a:t>
            </a:r>
          </a:p>
          <a:p>
            <a:r>
              <a:rPr lang="en-US" sz="3200" b="1" dirty="0"/>
              <a:t>Mar 5:2  And when he was come out of the ship, immediately there met him out of the tombs a </a:t>
            </a:r>
            <a:r>
              <a:rPr lang="en-US" sz="3200" b="1" dirty="0">
                <a:solidFill>
                  <a:srgbClr val="FF0000"/>
                </a:solidFill>
              </a:rPr>
              <a:t>man with an unclean spirit, </a:t>
            </a:r>
          </a:p>
          <a:p>
            <a:r>
              <a:rPr lang="en-US" sz="3200" b="1" dirty="0"/>
              <a:t>Mar 5:3  Who had </a:t>
            </a:r>
            <a:r>
              <a:rPr lang="en-US" sz="3200" b="1" i="1" dirty="0"/>
              <a:t>his</a:t>
            </a:r>
            <a:r>
              <a:rPr lang="en-US" sz="3200" b="1" dirty="0"/>
              <a:t> dwelling among the tombs; and no man could bind him, no, not with chains: (</a:t>
            </a:r>
            <a:r>
              <a:rPr lang="en-US" sz="3200" b="1" dirty="0">
                <a:solidFill>
                  <a:srgbClr val="FF0000"/>
                </a:solidFill>
              </a:rPr>
              <a:t>UNUSUAL PHYSICAL STRENTH</a:t>
            </a:r>
            <a:r>
              <a:rPr lang="en-US" sz="3200" b="1" dirty="0"/>
              <a:t>)</a:t>
            </a:r>
          </a:p>
          <a:p>
            <a:endParaRPr lang="en-US" b="1" dirty="0"/>
          </a:p>
        </p:txBody>
      </p:sp>
    </p:spTree>
    <p:extLst>
      <p:ext uri="{BB962C8B-B14F-4D97-AF65-F5344CB8AC3E}">
        <p14:creationId xmlns:p14="http://schemas.microsoft.com/office/powerpoint/2010/main" val="2782834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07DB-371E-4C45-82AA-DD12714F267E}"/>
              </a:ext>
            </a:extLst>
          </p:cNvPr>
          <p:cNvSpPr>
            <a:spLocks noGrp="1"/>
          </p:cNvSpPr>
          <p:nvPr>
            <p:ph type="title"/>
          </p:nvPr>
        </p:nvSpPr>
        <p:spPr>
          <a:xfrm>
            <a:off x="1141413" y="357352"/>
            <a:ext cx="9905998" cy="1350579"/>
          </a:xfrm>
        </p:spPr>
        <p:txBody>
          <a:bodyPr/>
          <a:lstStyle/>
          <a:p>
            <a:r>
              <a:rPr lang="en-US" dirty="0"/>
              <a:t>Mark 5 signs of demons</a:t>
            </a:r>
          </a:p>
        </p:txBody>
      </p:sp>
      <p:sp>
        <p:nvSpPr>
          <p:cNvPr id="3" name="Content Placeholder 2">
            <a:extLst>
              <a:ext uri="{FF2B5EF4-FFF2-40B4-BE49-F238E27FC236}">
                <a16:creationId xmlns:a16="http://schemas.microsoft.com/office/drawing/2014/main" id="{F2C74DBB-127C-4D69-B7DE-70EE7F277ED4}"/>
              </a:ext>
            </a:extLst>
          </p:cNvPr>
          <p:cNvSpPr>
            <a:spLocks noGrp="1"/>
          </p:cNvSpPr>
          <p:nvPr>
            <p:ph idx="1"/>
          </p:nvPr>
        </p:nvSpPr>
        <p:spPr>
          <a:xfrm>
            <a:off x="1141412" y="1623848"/>
            <a:ext cx="9905999" cy="5150069"/>
          </a:xfrm>
        </p:spPr>
        <p:txBody>
          <a:bodyPr/>
          <a:lstStyle/>
          <a:p>
            <a:r>
              <a:rPr lang="en-US" sz="2800" b="1" dirty="0"/>
              <a:t>Mar 5:4  Because that he had been often bound with fetters and chains, and the chains had been plucked asunder by him, and the fetters broken in pieces: neither could any </a:t>
            </a:r>
            <a:r>
              <a:rPr lang="en-US" sz="2800" b="1" i="1" dirty="0"/>
              <a:t>man</a:t>
            </a:r>
            <a:r>
              <a:rPr lang="en-US" sz="2800" b="1" dirty="0"/>
              <a:t> tame him. </a:t>
            </a:r>
          </a:p>
          <a:p>
            <a:r>
              <a:rPr lang="en-US" sz="2800" b="1" dirty="0"/>
              <a:t>Mar 5:5  And always, night and day, he was in the mountains, and in the tombs</a:t>
            </a:r>
            <a:r>
              <a:rPr lang="en-US" sz="2800" b="1" dirty="0">
                <a:solidFill>
                  <a:srgbClr val="FF0000"/>
                </a:solidFill>
              </a:rPr>
              <a:t>, crying</a:t>
            </a:r>
            <a:r>
              <a:rPr lang="en-US" sz="2800" b="1" dirty="0"/>
              <a:t>, and </a:t>
            </a:r>
            <a:r>
              <a:rPr lang="en-US" sz="2800" b="1" i="1" dirty="0"/>
              <a:t>cutting himself with stones</a:t>
            </a:r>
            <a:r>
              <a:rPr lang="en-US" sz="2800" b="1" dirty="0"/>
              <a:t>. (</a:t>
            </a:r>
            <a:r>
              <a:rPr lang="en-US" sz="2800" b="1" dirty="0">
                <a:solidFill>
                  <a:srgbClr val="FF0000"/>
                </a:solidFill>
              </a:rPr>
              <a:t>FITS OF RAGE OR CUTTING OR SELF HARM</a:t>
            </a:r>
            <a:r>
              <a:rPr lang="en-US" sz="2800" b="1" dirty="0"/>
              <a:t>)</a:t>
            </a:r>
          </a:p>
          <a:p>
            <a:r>
              <a:rPr lang="en-US" sz="2800" b="1" dirty="0"/>
              <a:t>Mar 5:6  But when he saw Jesus afar off, he ran and worshipped him,  (</a:t>
            </a:r>
            <a:r>
              <a:rPr lang="en-US" sz="2800" b="1" dirty="0">
                <a:solidFill>
                  <a:srgbClr val="FF0000"/>
                </a:solidFill>
              </a:rPr>
              <a:t>MAN IN RIGHT MIND WANTS JESUS</a:t>
            </a:r>
            <a:r>
              <a:rPr lang="en-US" sz="2800" b="1" dirty="0"/>
              <a:t>)</a:t>
            </a:r>
          </a:p>
          <a:p>
            <a:endParaRPr lang="en-US" b="1" dirty="0"/>
          </a:p>
        </p:txBody>
      </p:sp>
    </p:spTree>
    <p:extLst>
      <p:ext uri="{BB962C8B-B14F-4D97-AF65-F5344CB8AC3E}">
        <p14:creationId xmlns:p14="http://schemas.microsoft.com/office/powerpoint/2010/main" val="2221887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222E5-4FE3-4318-B60F-2E80E8EE2C11}"/>
              </a:ext>
            </a:extLst>
          </p:cNvPr>
          <p:cNvSpPr>
            <a:spLocks noGrp="1"/>
          </p:cNvSpPr>
          <p:nvPr>
            <p:ph type="title"/>
          </p:nvPr>
        </p:nvSpPr>
        <p:spPr>
          <a:xfrm>
            <a:off x="1141413" y="425670"/>
            <a:ext cx="9905998" cy="1361090"/>
          </a:xfrm>
        </p:spPr>
        <p:txBody>
          <a:bodyPr/>
          <a:lstStyle/>
          <a:p>
            <a:r>
              <a:rPr lang="en-US" dirty="0"/>
              <a:t>MARK 5 SIGNS OF DEMONS</a:t>
            </a:r>
          </a:p>
        </p:txBody>
      </p:sp>
      <p:sp>
        <p:nvSpPr>
          <p:cNvPr id="3" name="Content Placeholder 2">
            <a:extLst>
              <a:ext uri="{FF2B5EF4-FFF2-40B4-BE49-F238E27FC236}">
                <a16:creationId xmlns:a16="http://schemas.microsoft.com/office/drawing/2014/main" id="{2D745353-B246-4C00-B678-FE33DA25A076}"/>
              </a:ext>
            </a:extLst>
          </p:cNvPr>
          <p:cNvSpPr>
            <a:spLocks noGrp="1"/>
          </p:cNvSpPr>
          <p:nvPr>
            <p:ph idx="1"/>
          </p:nvPr>
        </p:nvSpPr>
        <p:spPr>
          <a:xfrm>
            <a:off x="1141412" y="1613338"/>
            <a:ext cx="9905999" cy="4976648"/>
          </a:xfrm>
        </p:spPr>
        <p:txBody>
          <a:bodyPr/>
          <a:lstStyle/>
          <a:p>
            <a:r>
              <a:rPr lang="en-US" sz="2800" b="1" dirty="0"/>
              <a:t>Mar 5:7  And cried with a loud voice, and said, What have I to do with thee, Jesus, </a:t>
            </a:r>
            <a:r>
              <a:rPr lang="en-US" sz="2800" b="1" i="1" dirty="0"/>
              <a:t>thou</a:t>
            </a:r>
            <a:r>
              <a:rPr lang="en-US" sz="2800" b="1" dirty="0"/>
              <a:t> Son of the most high God? I adjure thee by God, that thou torment me not.  </a:t>
            </a:r>
            <a:r>
              <a:rPr lang="en-US" sz="2800" b="1" dirty="0">
                <a:solidFill>
                  <a:srgbClr val="FF0000"/>
                </a:solidFill>
              </a:rPr>
              <a:t>(RESISTANCE TO JESUS</a:t>
            </a:r>
            <a:r>
              <a:rPr lang="en-US" sz="2800" b="1" dirty="0"/>
              <a:t>) </a:t>
            </a:r>
            <a:r>
              <a:rPr lang="en-US" sz="2800" b="1" dirty="0">
                <a:solidFill>
                  <a:srgbClr val="FF0000"/>
                </a:solidFill>
              </a:rPr>
              <a:t>SPEAKS CLAIRVOYENT</a:t>
            </a:r>
          </a:p>
          <a:p>
            <a:r>
              <a:rPr lang="en-US" sz="2800" b="1" dirty="0"/>
              <a:t>Mar 5:8  For he said unto him, </a:t>
            </a:r>
            <a:r>
              <a:rPr lang="en-US" sz="2800" b="1" dirty="0">
                <a:solidFill>
                  <a:srgbClr val="FF0000"/>
                </a:solidFill>
              </a:rPr>
              <a:t>Come out of the man</a:t>
            </a:r>
            <a:r>
              <a:rPr lang="en-US" sz="2800" b="1" dirty="0"/>
              <a:t>, </a:t>
            </a:r>
            <a:r>
              <a:rPr lang="en-US" sz="2800" b="1" i="1" dirty="0"/>
              <a:t>thou</a:t>
            </a:r>
            <a:r>
              <a:rPr lang="en-US" sz="2800" b="1" dirty="0"/>
              <a:t> unclean spirit. </a:t>
            </a:r>
          </a:p>
          <a:p>
            <a:r>
              <a:rPr lang="en-US" sz="2800" b="1" dirty="0"/>
              <a:t>Mar 5:9  And he asked him, </a:t>
            </a:r>
            <a:r>
              <a:rPr lang="en-US" sz="2800" b="1" dirty="0">
                <a:solidFill>
                  <a:srgbClr val="FF0000"/>
                </a:solidFill>
              </a:rPr>
              <a:t>What </a:t>
            </a:r>
            <a:r>
              <a:rPr lang="en-US" sz="2800" b="1" i="1" dirty="0">
                <a:solidFill>
                  <a:srgbClr val="FF0000"/>
                </a:solidFill>
              </a:rPr>
              <a:t>is</a:t>
            </a:r>
            <a:r>
              <a:rPr lang="en-US" sz="2800" b="1" dirty="0">
                <a:solidFill>
                  <a:srgbClr val="FF0000"/>
                </a:solidFill>
              </a:rPr>
              <a:t> thy name</a:t>
            </a:r>
            <a:r>
              <a:rPr lang="en-US" sz="2800" b="1" dirty="0"/>
              <a:t>? And he answered, saying, My name </a:t>
            </a:r>
            <a:r>
              <a:rPr lang="en-US" sz="2800" b="1" i="1" dirty="0">
                <a:solidFill>
                  <a:srgbClr val="FF0000"/>
                </a:solidFill>
              </a:rPr>
              <a:t>is</a:t>
            </a:r>
            <a:r>
              <a:rPr lang="en-US" sz="2800" b="1" dirty="0">
                <a:solidFill>
                  <a:srgbClr val="FF0000"/>
                </a:solidFill>
              </a:rPr>
              <a:t> Legion</a:t>
            </a:r>
            <a:r>
              <a:rPr lang="en-US" sz="2800" b="1" dirty="0"/>
              <a:t>: for we are many.  </a:t>
            </a:r>
            <a:r>
              <a:rPr lang="en-US" sz="2800" b="1" dirty="0">
                <a:solidFill>
                  <a:srgbClr val="FF0000"/>
                </a:solidFill>
              </a:rPr>
              <a:t>NEED TO KNOW WHO IS INSIDE  ASK TO IDENTIFY</a:t>
            </a:r>
          </a:p>
          <a:p>
            <a:endParaRPr lang="en-US" b="1" dirty="0"/>
          </a:p>
        </p:txBody>
      </p:sp>
    </p:spTree>
    <p:extLst>
      <p:ext uri="{BB962C8B-B14F-4D97-AF65-F5344CB8AC3E}">
        <p14:creationId xmlns:p14="http://schemas.microsoft.com/office/powerpoint/2010/main" val="41303539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320</TotalTime>
  <Words>3817</Words>
  <Application>Microsoft Office PowerPoint</Application>
  <PresentationFormat>Widescreen</PresentationFormat>
  <Paragraphs>227</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Trebuchet MS</vt:lpstr>
      <vt:lpstr>Tw Cen MT</vt:lpstr>
      <vt:lpstr>Circuit</vt:lpstr>
      <vt:lpstr>Signs of demons </vt:lpstr>
      <vt:lpstr>SPIRITUAL PRAYER FOR PROTECTION AND BLESSING</vt:lpstr>
      <vt:lpstr>Definition of demon possession and oppression</vt:lpstr>
      <vt:lpstr>Original language speaking of demons</vt:lpstr>
      <vt:lpstr>HAS AN UNCLEAN SPIRIT  WE SAY SPIRIT GUIDE</vt:lpstr>
      <vt:lpstr>“Troubled With Unclean Spirits”  PEOPLE SEEK SPIRIT GUIDES = DEMONS</vt:lpstr>
      <vt:lpstr>MARK 5 SIGNS OF DEMONS</vt:lpstr>
      <vt:lpstr>Mark 5 signs of demons</vt:lpstr>
      <vt:lpstr>MARK 5 SIGNS OF DEMONS</vt:lpstr>
      <vt:lpstr>MARK 5 SIGNS OF DEMONS</vt:lpstr>
      <vt:lpstr>MARK 5 SIGNS OF DEMONS</vt:lpstr>
      <vt:lpstr>MARK 5 SIGNS OF DEMON POSSESSION</vt:lpstr>
      <vt:lpstr>SIGNS OF DEMON POSSESSION</vt:lpstr>
      <vt:lpstr>DEMONIC MANIFESTATIONS IN THE NEW TESTAMENT</vt:lpstr>
      <vt:lpstr>DEMONIC MANIFESTATIONS IN THE NEW TESTAMENT</vt:lpstr>
      <vt:lpstr>MIDDLE AGES SIGNS OF DEMONS</vt:lpstr>
      <vt:lpstr>THREE GOALS OF SATAN AND DEMONS</vt:lpstr>
      <vt:lpstr>4 DOORWAYS TO HAVE DEMONIC INVOLVEMENT</vt:lpstr>
      <vt:lpstr>7 DOORWAYS TO HAVE DEMONIC INVOLVEMENT</vt:lpstr>
      <vt:lpstr>SIN THAT CREATES A STRONGHOLD HAS TO BE DEALT WITH IN REPENTANCE AND CLAIMING BACK THE GROUND YIELDED</vt:lpstr>
      <vt:lpstr>Involvement with the occult</vt:lpstr>
      <vt:lpstr>Involvement with the occult  Familiar spirits  </vt:lpstr>
      <vt:lpstr>Involvement with the occult  WIZARDS   </vt:lpstr>
      <vt:lpstr>Involvement with the occult  DIVINATION OFTEN FIRE IS USED TO TOSS SOMETHING INTO IT TO CREATE INCENCE OR SMOKE TO MAKE CONTACT ….ETC  </vt:lpstr>
      <vt:lpstr>Involvement with the occult  SEEK VISIONS </vt:lpstr>
      <vt:lpstr>DRUGS OR SORCERY = drugs used with spells is forbidden.</vt:lpstr>
      <vt:lpstr>BREAKING OCCULT BONDAGE</vt:lpstr>
      <vt:lpstr>BREAKING OCCULT BONDAGE</vt:lpstr>
      <vt:lpstr>UNFORGIVENESS NEEDS FORGIVENESS WHICH IS  NOT THE SAME AS RECONCILIATION </vt:lpstr>
      <vt:lpstr>UNFORGIVENESS NEEDS FORGIVENESS WHICH IS  NOT THE SAME AS RECONCILIATION </vt:lpstr>
      <vt:lpstr>UNFORGIVENESS NEEDS FORGIVENESS WHICH IS  NOT THE SAME AS RECONCILIATION </vt:lpstr>
      <vt:lpstr>Prayer for cancelling generational ground OR LINEAGE   </vt:lpstr>
      <vt:lpstr>SATAN MESSES WITH YOUR MIND AND IMAGINATIION </vt:lpstr>
      <vt:lpstr>Satan deceiving you who do not believe, that witnessing the power of the name of jesus you try it too</vt:lpstr>
      <vt:lpstr>Ultimate deception leaving so you do not leave satan and so end up burning in the lake of fire with him       you may know the name of jesus but have you asked him to be your savior and lord</vt:lpstr>
      <vt:lpstr>Dr. Mark I. Bubeck’s “Round Up” Prayer</vt:lpstr>
      <vt:lpstr>Dr. Mark I. Bubeck’s “Round Up” Prayer</vt:lpstr>
      <vt:lpstr>Dr. Mark I. Bubeck’s “Round Up” Prayer</vt:lpstr>
      <vt:lpstr>Dr. Mark I. Bubeck’s “Round Up” Prayer</vt:lpstr>
      <vt:lpstr>Dr. Mark I. Bubeck’s “Round Up” Prayer</vt:lpstr>
      <vt:lpstr>Dr. Mark I. Bubeck’s “Round Up” Prayer</vt:lpstr>
      <vt:lpstr>Dr. Mark I. Bubeck’s “Round Up” Prayer</vt:lpstr>
      <vt:lpstr>Dr. Mark I. Bubeck’s “Round Up” Prayer</vt:lpstr>
      <vt:lpstr>Dr. Mark I. Bubeck’s “Round Up” Prayer</vt:lpstr>
      <vt:lpstr>Dr. Mark I. Bubeck’s “Round Up” Prayer</vt:lpstr>
      <vt:lpstr>Dr. Mark I. Bubeck’s “Round Up” Prayer</vt:lpstr>
      <vt:lpstr>Dr. Mark I. Bubeck’s “Round Up” Prayer</vt:lpstr>
      <vt:lpstr>Dr. Mark I. Bubeck’s “Round Up” Prayer</vt:lpstr>
      <vt:lpstr>Dr. Mark I. Bubeck’s “Round Up”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Signs of demons </dc:title>
  <dc:creator>Robert De Corah</dc:creator>
  <cp:lastModifiedBy>Robert De Corah</cp:lastModifiedBy>
  <cp:revision>56</cp:revision>
  <dcterms:created xsi:type="dcterms:W3CDTF">2018-04-18T16:41:32Z</dcterms:created>
  <dcterms:modified xsi:type="dcterms:W3CDTF">2018-04-23T15:27:07Z</dcterms:modified>
</cp:coreProperties>
</file>