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1" r:id="rId5"/>
    <p:sldId id="259" r:id="rId6"/>
    <p:sldId id="260" r:id="rId7"/>
    <p:sldId id="261" r:id="rId8"/>
    <p:sldId id="262" r:id="rId9"/>
    <p:sldId id="263" r:id="rId10"/>
    <p:sldId id="264" r:id="rId11"/>
    <p:sldId id="265" r:id="rId12"/>
    <p:sldId id="290" r:id="rId13"/>
    <p:sldId id="266" r:id="rId14"/>
    <p:sldId id="289" r:id="rId15"/>
    <p:sldId id="267" r:id="rId16"/>
    <p:sldId id="288" r:id="rId17"/>
    <p:sldId id="268" r:id="rId18"/>
    <p:sldId id="287" r:id="rId19"/>
    <p:sldId id="269" r:id="rId20"/>
    <p:sldId id="270" r:id="rId21"/>
    <p:sldId id="271" r:id="rId22"/>
    <p:sldId id="286" r:id="rId23"/>
    <p:sldId id="273" r:id="rId24"/>
    <p:sldId id="274" r:id="rId25"/>
    <p:sldId id="285" r:id="rId26"/>
    <p:sldId id="280" r:id="rId27"/>
    <p:sldId id="275" r:id="rId28"/>
    <p:sldId id="281" r:id="rId29"/>
    <p:sldId id="277" r:id="rId30"/>
    <p:sldId id="276" r:id="rId31"/>
    <p:sldId id="282" r:id="rId32"/>
    <p:sldId id="278" r:id="rId33"/>
    <p:sldId id="283" r:id="rId34"/>
    <p:sldId id="284" r:id="rId35"/>
    <p:sldId id="27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p:scale>
          <a:sx n="69" d="100"/>
          <a:sy n="69" d="100"/>
        </p:scale>
        <p:origin x="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4/21/2018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hreefeathersministry.com/SPIRITUA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hreefeathersministry.com/SPIRITU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A69F-128C-41E4-8B30-BEE4C2CA2CF1}"/>
              </a:ext>
            </a:extLst>
          </p:cNvPr>
          <p:cNvSpPr>
            <a:spLocks noGrp="1"/>
          </p:cNvSpPr>
          <p:nvPr>
            <p:ph type="ctrTitle"/>
          </p:nvPr>
        </p:nvSpPr>
        <p:spPr>
          <a:xfrm>
            <a:off x="3962399" y="486888"/>
            <a:ext cx="7197726" cy="1246909"/>
          </a:xfrm>
        </p:spPr>
        <p:txBody>
          <a:bodyPr/>
          <a:lstStyle/>
          <a:p>
            <a:r>
              <a:rPr lang="en-US" dirty="0"/>
              <a:t>SATAN AND HIS DESTINY</a:t>
            </a:r>
          </a:p>
        </p:txBody>
      </p:sp>
      <p:sp>
        <p:nvSpPr>
          <p:cNvPr id="3" name="Subtitle 2">
            <a:extLst>
              <a:ext uri="{FF2B5EF4-FFF2-40B4-BE49-F238E27FC236}">
                <a16:creationId xmlns:a16="http://schemas.microsoft.com/office/drawing/2014/main" id="{1574262C-6A13-4DE9-B424-4E79F4638199}"/>
              </a:ext>
            </a:extLst>
          </p:cNvPr>
          <p:cNvSpPr>
            <a:spLocks noGrp="1"/>
          </p:cNvSpPr>
          <p:nvPr>
            <p:ph type="subTitle" idx="1"/>
          </p:nvPr>
        </p:nvSpPr>
        <p:spPr>
          <a:xfrm>
            <a:off x="35626" y="2264229"/>
            <a:ext cx="11914909" cy="4180115"/>
          </a:xfrm>
        </p:spPr>
        <p:txBody>
          <a:bodyPr>
            <a:normAutofit/>
          </a:bodyPr>
          <a:lstStyle/>
          <a:p>
            <a:r>
              <a:rPr lang="en-US" sz="3200" dirty="0"/>
              <a:t>BIBLE STUDY BY REV. ROBERT DE CORAH</a:t>
            </a:r>
          </a:p>
          <a:p>
            <a:r>
              <a:rPr lang="en-US" sz="3200" dirty="0">
                <a:hlinkClick r:id="rId2"/>
              </a:rPr>
              <a:t>WWW.THREEFEATHERSMINISTRY.COM/SPIRITUAL</a:t>
            </a:r>
            <a:r>
              <a:rPr lang="en-US" sz="3200" dirty="0"/>
              <a:t> WARFARE</a:t>
            </a:r>
          </a:p>
          <a:p>
            <a:endParaRPr lang="en-US" sz="3200" dirty="0"/>
          </a:p>
          <a:p>
            <a:r>
              <a:rPr lang="en-US" sz="3200" dirty="0"/>
              <a:t>PLACED IN PDF FORM AND IN POWER POINT SO YOU CAN USE TO TEACH</a:t>
            </a:r>
          </a:p>
          <a:p>
            <a:r>
              <a:rPr lang="en-US" sz="3200" dirty="0"/>
              <a:t>ALSO POSTED IN NOTE FORM IN BATCH DOCUMENT OF ALL POWER POINT STUDIES IN MICROSOFT WORD DOCUMENT</a:t>
            </a:r>
          </a:p>
        </p:txBody>
      </p:sp>
    </p:spTree>
    <p:extLst>
      <p:ext uri="{BB962C8B-B14F-4D97-AF65-F5344CB8AC3E}">
        <p14:creationId xmlns:p14="http://schemas.microsoft.com/office/powerpoint/2010/main" val="296817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809008"/>
            <a:ext cx="11879283" cy="4936175"/>
          </a:xfrm>
        </p:spPr>
        <p:txBody>
          <a:bodyPr>
            <a:normAutofit fontScale="85000" lnSpcReduction="20000"/>
          </a:bodyPr>
          <a:lstStyle/>
          <a:p>
            <a:r>
              <a:rPr lang="en-US" sz="2400" dirty="0"/>
              <a:t>He sows</a:t>
            </a:r>
            <a:r>
              <a:rPr lang="en-US" sz="2400" b="1" dirty="0">
                <a:solidFill>
                  <a:srgbClr val="FF0000"/>
                </a:solidFill>
              </a:rPr>
              <a:t> tares </a:t>
            </a:r>
            <a:r>
              <a:rPr lang="en-US" sz="2400" dirty="0"/>
              <a:t>or </a:t>
            </a:r>
            <a:r>
              <a:rPr lang="en-US" sz="2400" b="1" dirty="0">
                <a:solidFill>
                  <a:srgbClr val="FF0000"/>
                </a:solidFill>
              </a:rPr>
              <a:t>counterfeit doctrine</a:t>
            </a:r>
          </a:p>
          <a:p>
            <a:r>
              <a:rPr lang="en-US" sz="2400" dirty="0"/>
              <a:t> </a:t>
            </a:r>
            <a:r>
              <a:rPr lang="en-US" b="1" dirty="0"/>
              <a:t>Mat 13:38</a:t>
            </a:r>
            <a:r>
              <a:rPr lang="en-US" dirty="0"/>
              <a:t>  The field is the world; the good seed are the children of the kingdom; but the tares are the </a:t>
            </a:r>
            <a:r>
              <a:rPr lang="en-US" sz="2400" b="1" dirty="0">
                <a:solidFill>
                  <a:srgbClr val="FF0000"/>
                </a:solidFill>
              </a:rPr>
              <a:t>children of the wicked one</a:t>
            </a:r>
            <a:r>
              <a:rPr lang="en-US" i="1" dirty="0"/>
              <a:t>;</a:t>
            </a:r>
            <a:r>
              <a:rPr lang="en-US" dirty="0"/>
              <a:t> </a:t>
            </a:r>
          </a:p>
          <a:p>
            <a:r>
              <a:rPr lang="en-US" dirty="0"/>
              <a:t>Mat 13:39  The </a:t>
            </a:r>
            <a:r>
              <a:rPr lang="en-US" sz="2400" b="1" dirty="0">
                <a:solidFill>
                  <a:srgbClr val="FF0000"/>
                </a:solidFill>
              </a:rPr>
              <a:t>enemy that sowed them is the devil; </a:t>
            </a:r>
            <a:r>
              <a:rPr lang="en-US" dirty="0"/>
              <a:t>the harvest is the end of the world; and the reapers are the angels. </a:t>
            </a:r>
          </a:p>
          <a:p>
            <a:r>
              <a:rPr lang="en-US" b="1" dirty="0"/>
              <a:t>1Ti 4:1</a:t>
            </a:r>
            <a:r>
              <a:rPr lang="en-US" dirty="0"/>
              <a:t>  Now the Spirit </a:t>
            </a:r>
            <a:r>
              <a:rPr lang="en-US" dirty="0" err="1"/>
              <a:t>speaketh</a:t>
            </a:r>
            <a:r>
              <a:rPr lang="en-US" dirty="0"/>
              <a:t> expressly, that in the latter times some shall depart from the faith, giving </a:t>
            </a:r>
            <a:r>
              <a:rPr lang="en-US" sz="2400" b="1" dirty="0">
                <a:solidFill>
                  <a:srgbClr val="FF0000"/>
                </a:solidFill>
              </a:rPr>
              <a:t>heed to seducing spirits</a:t>
            </a:r>
            <a:r>
              <a:rPr lang="en-US" dirty="0"/>
              <a:t>, and </a:t>
            </a:r>
            <a:r>
              <a:rPr lang="en-US" sz="2400" b="1" dirty="0">
                <a:solidFill>
                  <a:srgbClr val="FF0000"/>
                </a:solidFill>
              </a:rPr>
              <a:t>doctrines of devils</a:t>
            </a:r>
            <a:r>
              <a:rPr lang="en-US" dirty="0"/>
              <a:t>; </a:t>
            </a:r>
          </a:p>
          <a:p>
            <a:r>
              <a:rPr lang="en-US" dirty="0"/>
              <a:t>1Ti 4:2  Speaking lies in hypocrisy; having their conscience seared with a hot iron; </a:t>
            </a:r>
          </a:p>
          <a:p>
            <a:r>
              <a:rPr lang="en-US" dirty="0"/>
              <a:t>1Ti 4:3  </a:t>
            </a:r>
            <a:r>
              <a:rPr lang="en-US" sz="2400" b="1" dirty="0">
                <a:solidFill>
                  <a:srgbClr val="FF0000"/>
                </a:solidFill>
              </a:rPr>
              <a:t>Forbidding to marry, </a:t>
            </a:r>
            <a:r>
              <a:rPr lang="en-US" i="1" dirty="0"/>
              <a:t>and commanding</a:t>
            </a:r>
            <a:r>
              <a:rPr lang="en-US" dirty="0"/>
              <a:t> to </a:t>
            </a:r>
            <a:r>
              <a:rPr lang="en-US" sz="2600" b="1" dirty="0">
                <a:solidFill>
                  <a:srgbClr val="FF0000"/>
                </a:solidFill>
              </a:rPr>
              <a:t>abstain</a:t>
            </a:r>
            <a:r>
              <a:rPr lang="en-US" sz="2400" b="1" dirty="0">
                <a:solidFill>
                  <a:srgbClr val="FF0000"/>
                </a:solidFill>
              </a:rPr>
              <a:t> from meats</a:t>
            </a:r>
            <a:r>
              <a:rPr lang="en-US" dirty="0"/>
              <a:t>, which God hath created to be received with thanksgiving of them which believe and know the truth. </a:t>
            </a:r>
          </a:p>
          <a:p>
            <a:endParaRPr lang="en-US" sz="2400" b="1" dirty="0">
              <a:solidFill>
                <a:srgbClr val="FF0000"/>
              </a:solidFill>
            </a:endParaRPr>
          </a:p>
          <a:p>
            <a:r>
              <a:rPr lang="en-US" sz="2400" b="1" dirty="0">
                <a:solidFill>
                  <a:srgbClr val="FF0000"/>
                </a:solidFill>
              </a:rPr>
              <a:t>He authorized and energized his own ministers into angels of LIGHT</a:t>
            </a:r>
          </a:p>
          <a:p>
            <a:r>
              <a:rPr lang="en-US" dirty="0"/>
              <a:t>2 Corinthians 11:13-15  For such </a:t>
            </a:r>
            <a:r>
              <a:rPr lang="en-US" i="1" dirty="0"/>
              <a:t>are</a:t>
            </a:r>
            <a:r>
              <a:rPr lang="en-US" dirty="0"/>
              <a:t> </a:t>
            </a:r>
            <a:r>
              <a:rPr lang="en-US" sz="2600" b="1" dirty="0">
                <a:solidFill>
                  <a:srgbClr val="FF0000"/>
                </a:solidFill>
              </a:rPr>
              <a:t>false apostles</a:t>
            </a:r>
            <a:r>
              <a:rPr lang="en-US" dirty="0"/>
              <a:t>, </a:t>
            </a:r>
            <a:r>
              <a:rPr lang="en-US" sz="2400" b="1" dirty="0">
                <a:solidFill>
                  <a:srgbClr val="FF0000"/>
                </a:solidFill>
              </a:rPr>
              <a:t>deceitful workers</a:t>
            </a:r>
            <a:r>
              <a:rPr lang="en-US" dirty="0"/>
              <a:t>, </a:t>
            </a:r>
            <a:r>
              <a:rPr lang="en-US" sz="2600" b="1" dirty="0">
                <a:solidFill>
                  <a:srgbClr val="FF0000"/>
                </a:solidFill>
              </a:rPr>
              <a:t>transforming themselves into the apostles of Christ. </a:t>
            </a:r>
            <a:r>
              <a:rPr lang="en-US" dirty="0"/>
              <a:t> (14)  And no marvel; </a:t>
            </a:r>
            <a:r>
              <a:rPr lang="en-US" sz="2600" b="1" dirty="0">
                <a:solidFill>
                  <a:srgbClr val="FF0000"/>
                </a:solidFill>
              </a:rPr>
              <a:t>for Satan himself is transformed into an angel of light. </a:t>
            </a:r>
            <a:r>
              <a:rPr lang="en-US" dirty="0"/>
              <a:t> (15)  Therefore </a:t>
            </a:r>
            <a:r>
              <a:rPr lang="en-US" i="1" dirty="0"/>
              <a:t>it is</a:t>
            </a:r>
            <a:r>
              <a:rPr lang="en-US" dirty="0"/>
              <a:t> no great thing if </a:t>
            </a:r>
            <a:r>
              <a:rPr lang="en-US" sz="2600" b="1" dirty="0">
                <a:solidFill>
                  <a:srgbClr val="FF0000"/>
                </a:solidFill>
              </a:rPr>
              <a:t>his ministers also be transformed as the ministers of righteousness</a:t>
            </a:r>
            <a:r>
              <a:rPr lang="en-US" dirty="0"/>
              <a:t>; whose end shall be according to their works.</a:t>
            </a:r>
          </a:p>
          <a:p>
            <a:endParaRPr lang="en-US" dirty="0"/>
          </a:p>
          <a:p>
            <a:pPr lvl="0" eaLnBrk="0" fontAlgn="base" hangingPunct="0"/>
            <a:endParaRPr lang="en-US" sz="2800" b="1" dirty="0">
              <a:solidFill>
                <a:srgbClr val="FF0000"/>
              </a:solidFill>
            </a:endParaRPr>
          </a:p>
          <a:p>
            <a:endParaRPr lang="en-US" sz="2600" b="1" dirty="0">
              <a:solidFill>
                <a:srgbClr val="FF0000"/>
              </a:solidFill>
            </a:endParaRPr>
          </a:p>
        </p:txBody>
      </p:sp>
    </p:spTree>
    <p:extLst>
      <p:ext uri="{BB962C8B-B14F-4D97-AF65-F5344CB8AC3E}">
        <p14:creationId xmlns:p14="http://schemas.microsoft.com/office/powerpoint/2010/main" val="184089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270659"/>
            <a:ext cx="11970327" cy="5803075"/>
          </a:xfrm>
        </p:spPr>
        <p:txBody>
          <a:bodyPr>
            <a:normAutofit fontScale="85000" lnSpcReduction="20000"/>
          </a:bodyPr>
          <a:lstStyle/>
          <a:p>
            <a:r>
              <a:rPr lang="en-US" sz="2200" b="1" dirty="0">
                <a:solidFill>
                  <a:srgbClr val="FF0000"/>
                </a:solidFill>
              </a:rPr>
              <a:t>He institutes his own churches and religious systems, called "Synagogues of Satan</a:t>
            </a:r>
            <a:r>
              <a:rPr lang="en-US" sz="2200" dirty="0"/>
              <a:t>" Rev 2:9  I know thy works, and tribulation, and poverty, (but thou art rich) and </a:t>
            </a:r>
            <a:r>
              <a:rPr lang="en-US" sz="2200" i="1" dirty="0"/>
              <a:t>I know</a:t>
            </a:r>
            <a:r>
              <a:rPr lang="en-US" sz="2200" dirty="0"/>
              <a:t> the blasphemy of them which say they are Jews, and are not, but </a:t>
            </a:r>
            <a:r>
              <a:rPr lang="en-US" sz="2200" i="1" dirty="0"/>
              <a:t>are</a:t>
            </a:r>
            <a:r>
              <a:rPr lang="en-US" sz="2200" dirty="0"/>
              <a:t> </a:t>
            </a:r>
            <a:r>
              <a:rPr lang="en-US" sz="2200" b="1" dirty="0">
                <a:solidFill>
                  <a:srgbClr val="FF0000"/>
                </a:solidFill>
              </a:rPr>
              <a:t>the synagogue of Satan</a:t>
            </a:r>
            <a:r>
              <a:rPr lang="en-US" sz="2200" dirty="0"/>
              <a:t>. </a:t>
            </a:r>
          </a:p>
          <a:p>
            <a:r>
              <a:rPr lang="en-US" sz="2200" dirty="0"/>
              <a:t>Rev 2:10  Fear none of those things which thou shalt suffer: behold, the devil shall cast </a:t>
            </a:r>
            <a:r>
              <a:rPr lang="en-US" sz="2200" i="1" dirty="0"/>
              <a:t>some</a:t>
            </a:r>
            <a:r>
              <a:rPr lang="en-US" sz="2200" dirty="0"/>
              <a:t> of you into prison, that ye may be tried; and ye shall have tribulation ten days: </a:t>
            </a:r>
            <a:r>
              <a:rPr lang="en-US" sz="3900" b="1" dirty="0">
                <a:solidFill>
                  <a:srgbClr val="FFFF00"/>
                </a:solidFill>
              </a:rPr>
              <a:t>be thou faithful unto death, </a:t>
            </a:r>
            <a:r>
              <a:rPr lang="en-US" sz="2200" dirty="0"/>
              <a:t>and I will give </a:t>
            </a:r>
            <a:r>
              <a:rPr lang="en-US" sz="3900" b="1" dirty="0">
                <a:solidFill>
                  <a:srgbClr val="FFFF00"/>
                </a:solidFill>
              </a:rPr>
              <a:t>thee a crown of life. </a:t>
            </a:r>
          </a:p>
          <a:p>
            <a:endParaRPr lang="en-US" sz="2200" dirty="0"/>
          </a:p>
          <a:p>
            <a:r>
              <a:rPr lang="en-US" sz="2200" dirty="0"/>
              <a:t>Rev 2:12  And to the angel of the church in Pergamos write; These things </a:t>
            </a:r>
            <a:r>
              <a:rPr lang="en-US" sz="2200" dirty="0" err="1"/>
              <a:t>saith</a:t>
            </a:r>
            <a:r>
              <a:rPr lang="en-US" sz="2200" dirty="0"/>
              <a:t> </a:t>
            </a:r>
            <a:r>
              <a:rPr lang="en-US" sz="2400" b="1" dirty="0">
                <a:solidFill>
                  <a:srgbClr val="FFFF00"/>
                </a:solidFill>
              </a:rPr>
              <a:t>which hath the sharp sword with two edges; </a:t>
            </a:r>
          </a:p>
          <a:p>
            <a:r>
              <a:rPr lang="en-US" sz="2200" dirty="0"/>
              <a:t>he Rev 2:13  I know thy works, and where </a:t>
            </a:r>
            <a:r>
              <a:rPr lang="en-US" sz="2200" b="1" dirty="0">
                <a:solidFill>
                  <a:srgbClr val="FF0000"/>
                </a:solidFill>
              </a:rPr>
              <a:t>thou dwellest, even where Satan's seat is</a:t>
            </a:r>
            <a:r>
              <a:rPr lang="en-US" sz="2200" i="1" dirty="0"/>
              <a:t>:</a:t>
            </a:r>
            <a:r>
              <a:rPr lang="en-US" sz="2200" dirty="0"/>
              <a:t> and thou </a:t>
            </a:r>
            <a:r>
              <a:rPr lang="en-US" sz="3900" b="1" dirty="0" err="1">
                <a:solidFill>
                  <a:srgbClr val="FFFF00"/>
                </a:solidFill>
              </a:rPr>
              <a:t>holdest</a:t>
            </a:r>
            <a:r>
              <a:rPr lang="en-US" sz="3900" b="1" dirty="0">
                <a:solidFill>
                  <a:srgbClr val="FFFF00"/>
                </a:solidFill>
              </a:rPr>
              <a:t> fast my name, and hast not denied my faith, </a:t>
            </a:r>
            <a:r>
              <a:rPr lang="en-US" sz="2200" dirty="0"/>
              <a:t>even in those days wherein Antipas </a:t>
            </a:r>
            <a:r>
              <a:rPr lang="en-US" sz="2200" i="1" dirty="0"/>
              <a:t>was</a:t>
            </a:r>
            <a:r>
              <a:rPr lang="en-US" sz="2200" dirty="0"/>
              <a:t> </a:t>
            </a:r>
            <a:r>
              <a:rPr lang="en-US" sz="3900" b="1" dirty="0">
                <a:solidFill>
                  <a:srgbClr val="FFFF00"/>
                </a:solidFill>
              </a:rPr>
              <a:t>my faithful martyr</a:t>
            </a:r>
            <a:r>
              <a:rPr lang="en-US" sz="2200" dirty="0"/>
              <a:t>, who was slain among you, </a:t>
            </a:r>
            <a:r>
              <a:rPr lang="en-US" sz="2200" b="1" dirty="0">
                <a:solidFill>
                  <a:srgbClr val="FF0000"/>
                </a:solidFill>
              </a:rPr>
              <a:t>where Satan dwelleth</a:t>
            </a:r>
            <a:r>
              <a:rPr lang="en-US" sz="2200" dirty="0"/>
              <a:t>. </a:t>
            </a:r>
          </a:p>
          <a:p>
            <a:r>
              <a:rPr lang="en-US" sz="2200" dirty="0"/>
              <a:t>Rev 2:14  But I have a few things against thee, because thou hast there them that hold the </a:t>
            </a:r>
            <a:r>
              <a:rPr lang="en-US" sz="2200" b="1" dirty="0">
                <a:solidFill>
                  <a:srgbClr val="FF0000"/>
                </a:solidFill>
              </a:rPr>
              <a:t>doctrine of Balaam</a:t>
            </a:r>
            <a:r>
              <a:rPr lang="en-US" sz="2200" dirty="0"/>
              <a:t>, who taught </a:t>
            </a:r>
            <a:r>
              <a:rPr lang="en-US" sz="2200" dirty="0" err="1"/>
              <a:t>Balac</a:t>
            </a:r>
            <a:r>
              <a:rPr lang="en-US" sz="2200" dirty="0"/>
              <a:t> to cast a </a:t>
            </a:r>
            <a:r>
              <a:rPr lang="en-US" sz="2200" b="1" dirty="0" err="1">
                <a:solidFill>
                  <a:srgbClr val="FF0000"/>
                </a:solidFill>
              </a:rPr>
              <a:t>stumblingblock</a:t>
            </a:r>
            <a:r>
              <a:rPr lang="en-US" sz="2200" b="1" dirty="0">
                <a:solidFill>
                  <a:srgbClr val="FF0000"/>
                </a:solidFill>
              </a:rPr>
              <a:t> </a:t>
            </a:r>
            <a:r>
              <a:rPr lang="en-US" sz="2200" dirty="0"/>
              <a:t>before the children of Israel, to </a:t>
            </a:r>
            <a:r>
              <a:rPr lang="en-US" sz="2200" b="1" dirty="0">
                <a:solidFill>
                  <a:srgbClr val="FF0000"/>
                </a:solidFill>
              </a:rPr>
              <a:t>eat things sacrificed unto idols</a:t>
            </a:r>
            <a:r>
              <a:rPr lang="en-US" sz="2200" dirty="0"/>
              <a:t>, and to </a:t>
            </a:r>
            <a:r>
              <a:rPr lang="en-US" sz="2200" b="1" dirty="0">
                <a:solidFill>
                  <a:srgbClr val="FF0000"/>
                </a:solidFill>
              </a:rPr>
              <a:t>commit fornication.</a:t>
            </a:r>
            <a:r>
              <a:rPr lang="en-US" sz="2200" dirty="0"/>
              <a:t> </a:t>
            </a:r>
          </a:p>
          <a:p>
            <a:r>
              <a:rPr lang="en-US" sz="2200" dirty="0"/>
              <a:t>Rev 2:15  So hast thou also them that hold the </a:t>
            </a:r>
            <a:r>
              <a:rPr lang="en-US" sz="2200" b="1" dirty="0">
                <a:solidFill>
                  <a:srgbClr val="FF0000"/>
                </a:solidFill>
              </a:rPr>
              <a:t>doctrine of the Nicolaitans</a:t>
            </a:r>
            <a:r>
              <a:rPr lang="en-US" sz="2200" dirty="0"/>
              <a:t>, which thing </a:t>
            </a:r>
            <a:r>
              <a:rPr lang="en-US" sz="2200" b="1" dirty="0">
                <a:solidFill>
                  <a:srgbClr val="FF0000"/>
                </a:solidFill>
              </a:rPr>
              <a:t>I hate.</a:t>
            </a:r>
            <a:r>
              <a:rPr lang="en-US" sz="2200" dirty="0"/>
              <a:t> </a:t>
            </a:r>
          </a:p>
          <a:p>
            <a:endParaRPr lang="en-US" dirty="0"/>
          </a:p>
          <a:p>
            <a:pPr lvl="0" eaLnBrk="0" fontAlgn="base" hangingPunct="0"/>
            <a:endParaRPr lang="en-US" sz="2600" b="1" dirty="0">
              <a:solidFill>
                <a:srgbClr val="FF0000"/>
              </a:solidFill>
            </a:endParaRPr>
          </a:p>
        </p:txBody>
      </p:sp>
    </p:spTree>
    <p:extLst>
      <p:ext uri="{BB962C8B-B14F-4D97-AF65-F5344CB8AC3E}">
        <p14:creationId xmlns:p14="http://schemas.microsoft.com/office/powerpoint/2010/main" val="277602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B946D-2326-449B-B771-9EDB01C8D1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descr="A close up of a watch&#10;&#10;Description generated with high confidence">
            <a:extLst>
              <a:ext uri="{FF2B5EF4-FFF2-40B4-BE49-F238E27FC236}">
                <a16:creationId xmlns:a16="http://schemas.microsoft.com/office/drawing/2014/main" id="{9224A0EC-9334-468D-849F-BF1FF8C6FF6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EFFC263-7EB0-4842-BE9B-3176A41A7E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black background&#10;&#10;Description generated with high confidence">
            <a:extLst>
              <a:ext uri="{FF2B5EF4-FFF2-40B4-BE49-F238E27FC236}">
                <a16:creationId xmlns:a16="http://schemas.microsoft.com/office/drawing/2014/main" id="{B260D0D6-BE33-4306-A865-F903720BCCA6}"/>
              </a:ext>
            </a:extLst>
          </p:cNvPr>
          <p:cNvPicPr>
            <a:picLocks noChangeAspect="1"/>
          </p:cNvPicPr>
          <p:nvPr/>
        </p:nvPicPr>
        <p:blipFill rotWithShape="1">
          <a:blip r:embed="rId3"/>
          <a:srcRect t="7135" r="1" b="23830"/>
          <a:stretch/>
        </p:blipFill>
        <p:spPr>
          <a:xfrm>
            <a:off x="592671" y="617517"/>
            <a:ext cx="10955862" cy="5597016"/>
          </a:xfrm>
          <a:prstGeom prst="rect">
            <a:avLst/>
          </a:prstGeom>
        </p:spPr>
      </p:pic>
    </p:spTree>
    <p:extLst>
      <p:ext uri="{BB962C8B-B14F-4D97-AF65-F5344CB8AC3E}">
        <p14:creationId xmlns:p14="http://schemas.microsoft.com/office/powerpoint/2010/main" val="324773780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270660"/>
            <a:ext cx="11827823" cy="5474523"/>
          </a:xfrm>
        </p:spPr>
        <p:txBody>
          <a:bodyPr>
            <a:normAutofit/>
          </a:bodyPr>
          <a:lstStyle/>
          <a:p>
            <a:r>
              <a:rPr lang="en-US" sz="2800" b="1" dirty="0">
                <a:solidFill>
                  <a:srgbClr val="FF0000"/>
                </a:solidFill>
              </a:rPr>
              <a:t>Seeks to destroy men  </a:t>
            </a:r>
            <a:r>
              <a:rPr lang="en-US" sz="2800" b="1" dirty="0"/>
              <a:t>1Pe 5:8</a:t>
            </a:r>
            <a:r>
              <a:rPr lang="en-US" sz="2800" dirty="0"/>
              <a:t>  Be </a:t>
            </a:r>
            <a:r>
              <a:rPr lang="en-US" sz="3600" b="1" dirty="0">
                <a:solidFill>
                  <a:srgbClr val="FFFF00"/>
                </a:solidFill>
              </a:rPr>
              <a:t>sober</a:t>
            </a:r>
            <a:r>
              <a:rPr lang="en-US" sz="2800" dirty="0"/>
              <a:t>, be </a:t>
            </a:r>
            <a:r>
              <a:rPr lang="en-US" sz="3600" b="1" dirty="0">
                <a:solidFill>
                  <a:srgbClr val="FFFF00"/>
                </a:solidFill>
              </a:rPr>
              <a:t>vigilant; </a:t>
            </a:r>
            <a:r>
              <a:rPr lang="en-US" sz="2800" dirty="0"/>
              <a:t>because </a:t>
            </a:r>
            <a:r>
              <a:rPr lang="en-US" sz="2800" b="1" dirty="0">
                <a:solidFill>
                  <a:srgbClr val="FF0000"/>
                </a:solidFill>
              </a:rPr>
              <a:t>your adversary the devil</a:t>
            </a:r>
            <a:r>
              <a:rPr lang="en-US" sz="2800" dirty="0"/>
              <a:t>, as a </a:t>
            </a:r>
            <a:r>
              <a:rPr lang="en-US" sz="2800" b="1" dirty="0">
                <a:solidFill>
                  <a:srgbClr val="FF0000"/>
                </a:solidFill>
              </a:rPr>
              <a:t>roaring lion</a:t>
            </a:r>
            <a:r>
              <a:rPr lang="en-US" sz="2800" dirty="0"/>
              <a:t>, </a:t>
            </a:r>
            <a:r>
              <a:rPr lang="en-US" sz="2800" dirty="0" err="1"/>
              <a:t>walketh</a:t>
            </a:r>
            <a:r>
              <a:rPr lang="en-US" sz="2800" dirty="0"/>
              <a:t> about, seeking whom </a:t>
            </a:r>
            <a:r>
              <a:rPr lang="en-US" sz="2800" b="1" dirty="0">
                <a:solidFill>
                  <a:srgbClr val="FF0000"/>
                </a:solidFill>
              </a:rPr>
              <a:t>he may devour</a:t>
            </a:r>
            <a:r>
              <a:rPr lang="en-US" sz="2800" dirty="0"/>
              <a:t>: </a:t>
            </a:r>
          </a:p>
          <a:p>
            <a:r>
              <a:rPr lang="en-US" sz="2800" dirty="0"/>
              <a:t>1Pe 5:9  Whom </a:t>
            </a:r>
            <a:r>
              <a:rPr lang="en-US" sz="3600" b="1" dirty="0">
                <a:solidFill>
                  <a:srgbClr val="FFFF00"/>
                </a:solidFill>
              </a:rPr>
              <a:t>resist </a:t>
            </a:r>
            <a:r>
              <a:rPr lang="en-US" sz="3600" b="1" dirty="0" err="1">
                <a:solidFill>
                  <a:srgbClr val="FFFF00"/>
                </a:solidFill>
              </a:rPr>
              <a:t>stedfast</a:t>
            </a:r>
            <a:r>
              <a:rPr lang="en-US" sz="3600" b="1" dirty="0">
                <a:solidFill>
                  <a:srgbClr val="FFFF00"/>
                </a:solidFill>
              </a:rPr>
              <a:t> in the faith, </a:t>
            </a:r>
            <a:r>
              <a:rPr lang="en-US" sz="2800" dirty="0"/>
              <a:t>knowing that the same afflictions are accomplished in your brethren that are in the world. </a:t>
            </a:r>
          </a:p>
          <a:p>
            <a:r>
              <a:rPr lang="en-US" sz="2800" dirty="0"/>
              <a:t>1Pe 5:10  But the </a:t>
            </a:r>
            <a:r>
              <a:rPr lang="en-US" sz="3600" b="1" dirty="0">
                <a:solidFill>
                  <a:srgbClr val="FFFF00"/>
                </a:solidFill>
              </a:rPr>
              <a:t>God of all grace, </a:t>
            </a:r>
            <a:r>
              <a:rPr lang="en-US" sz="2800" dirty="0"/>
              <a:t>who hath </a:t>
            </a:r>
            <a:r>
              <a:rPr lang="en-US" sz="3600" b="1" dirty="0">
                <a:solidFill>
                  <a:srgbClr val="FFFF00"/>
                </a:solidFill>
              </a:rPr>
              <a:t>called us </a:t>
            </a:r>
            <a:r>
              <a:rPr lang="en-US" sz="2800" dirty="0"/>
              <a:t>unto </a:t>
            </a:r>
            <a:r>
              <a:rPr lang="en-US" sz="3600" b="1" dirty="0">
                <a:solidFill>
                  <a:srgbClr val="FFFF00"/>
                </a:solidFill>
              </a:rPr>
              <a:t>his eternal glory by Christ Jesus, </a:t>
            </a:r>
            <a:r>
              <a:rPr lang="en-US" sz="2800" dirty="0"/>
              <a:t>after that ye have suffered a while, make you </a:t>
            </a:r>
            <a:r>
              <a:rPr lang="en-US" sz="3600" b="1" dirty="0">
                <a:solidFill>
                  <a:srgbClr val="FFFF00"/>
                </a:solidFill>
              </a:rPr>
              <a:t>perfect, stablish, strengthen, settle you</a:t>
            </a:r>
            <a:r>
              <a:rPr lang="en-US" sz="2800" i="1" dirty="0"/>
              <a:t>.</a:t>
            </a:r>
            <a:r>
              <a:rPr lang="en-US" sz="2800" dirty="0"/>
              <a:t> </a:t>
            </a:r>
          </a:p>
          <a:p>
            <a:pPr lvl="0" eaLnBrk="0" fontAlgn="base" hangingPunct="0"/>
            <a:endParaRPr lang="en-US" sz="3600" b="1" dirty="0">
              <a:solidFill>
                <a:srgbClr val="FFFF00"/>
              </a:solidFill>
            </a:endParaRPr>
          </a:p>
        </p:txBody>
      </p:sp>
    </p:spTree>
    <p:extLst>
      <p:ext uri="{BB962C8B-B14F-4D97-AF65-F5344CB8AC3E}">
        <p14:creationId xmlns:p14="http://schemas.microsoft.com/office/powerpoint/2010/main" val="176981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0E174D7-A74C-4845-B4E2-D161F9C68F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12F2985-810C-4ABC-9993-5D7821EE7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ion with its mouth open&#10;&#10;Description generated with very high confidence">
            <a:extLst>
              <a:ext uri="{FF2B5EF4-FFF2-40B4-BE49-F238E27FC236}">
                <a16:creationId xmlns:a16="http://schemas.microsoft.com/office/drawing/2014/main" id="{A9566536-04A8-4ADE-86ED-185965A1A99D}"/>
              </a:ext>
            </a:extLst>
          </p:cNvPr>
          <p:cNvPicPr>
            <a:picLocks noChangeAspect="1"/>
          </p:cNvPicPr>
          <p:nvPr/>
        </p:nvPicPr>
        <p:blipFill>
          <a:blip r:embed="rId2"/>
          <a:stretch>
            <a:fillRect/>
          </a:stretch>
        </p:blipFill>
        <p:spPr>
          <a:xfrm>
            <a:off x="-1132114" y="0"/>
            <a:ext cx="13324114" cy="6858000"/>
          </a:xfrm>
          <a:prstGeom prst="rect">
            <a:avLst/>
          </a:prstGeom>
        </p:spPr>
      </p:pic>
    </p:spTree>
    <p:extLst>
      <p:ext uri="{BB962C8B-B14F-4D97-AF65-F5344CB8AC3E}">
        <p14:creationId xmlns:p14="http://schemas.microsoft.com/office/powerpoint/2010/main" val="350397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270660"/>
            <a:ext cx="11827823" cy="5474523"/>
          </a:xfrm>
        </p:spPr>
        <p:txBody>
          <a:bodyPr>
            <a:normAutofit fontScale="70000" lnSpcReduction="20000"/>
          </a:bodyPr>
          <a:lstStyle/>
          <a:p>
            <a:pPr marL="0" indent="0" eaLnBrk="0" fontAlgn="base" hangingPunct="0">
              <a:buNone/>
            </a:pPr>
            <a:r>
              <a:rPr lang="en-US" sz="2900" b="1" dirty="0">
                <a:solidFill>
                  <a:srgbClr val="FF0000"/>
                </a:solidFill>
              </a:rPr>
              <a:t>Father of all lies</a:t>
            </a:r>
          </a:p>
          <a:p>
            <a:r>
              <a:rPr lang="en-US" sz="3300" dirty="0"/>
              <a:t>John 8:44-47  Ye are of </a:t>
            </a:r>
            <a:r>
              <a:rPr lang="en-US" sz="3300" i="1" dirty="0"/>
              <a:t>your</a:t>
            </a:r>
            <a:r>
              <a:rPr lang="en-US" sz="3300" dirty="0"/>
              <a:t> </a:t>
            </a:r>
            <a:r>
              <a:rPr lang="en-US" sz="2600" b="1" dirty="0">
                <a:solidFill>
                  <a:srgbClr val="FF0000"/>
                </a:solidFill>
              </a:rPr>
              <a:t>father the devil, </a:t>
            </a:r>
            <a:r>
              <a:rPr lang="en-US" sz="3300" dirty="0"/>
              <a:t>and the </a:t>
            </a:r>
            <a:r>
              <a:rPr lang="en-US" sz="2900" b="1" dirty="0">
                <a:solidFill>
                  <a:srgbClr val="FF0000"/>
                </a:solidFill>
              </a:rPr>
              <a:t>lusts of your father </a:t>
            </a:r>
            <a:r>
              <a:rPr lang="en-US" sz="3300" dirty="0"/>
              <a:t>ye will do. He was a </a:t>
            </a:r>
            <a:r>
              <a:rPr lang="en-US" sz="2900" b="1" dirty="0">
                <a:solidFill>
                  <a:srgbClr val="FF0000"/>
                </a:solidFill>
              </a:rPr>
              <a:t>murderer</a:t>
            </a:r>
            <a:r>
              <a:rPr lang="en-US" sz="3300" dirty="0"/>
              <a:t> from the beginning, and abode not in the truth, because there is </a:t>
            </a:r>
            <a:r>
              <a:rPr lang="en-US" sz="2900" b="1" dirty="0">
                <a:solidFill>
                  <a:srgbClr val="FF0000"/>
                </a:solidFill>
              </a:rPr>
              <a:t>no truth in him</a:t>
            </a:r>
            <a:r>
              <a:rPr lang="en-US" sz="3300" dirty="0"/>
              <a:t>. When he </a:t>
            </a:r>
            <a:r>
              <a:rPr lang="en-US" sz="2900" b="1" dirty="0" err="1">
                <a:solidFill>
                  <a:srgbClr val="FF0000"/>
                </a:solidFill>
              </a:rPr>
              <a:t>speaketh</a:t>
            </a:r>
            <a:r>
              <a:rPr lang="en-US" sz="2900" b="1" dirty="0">
                <a:solidFill>
                  <a:srgbClr val="FF0000"/>
                </a:solidFill>
              </a:rPr>
              <a:t> a lie, </a:t>
            </a:r>
            <a:r>
              <a:rPr lang="en-US" sz="3300" dirty="0"/>
              <a:t>he </a:t>
            </a:r>
            <a:r>
              <a:rPr lang="en-US" sz="3300" dirty="0" err="1"/>
              <a:t>speaketh</a:t>
            </a:r>
            <a:r>
              <a:rPr lang="en-US" sz="3300" dirty="0"/>
              <a:t> of his o</a:t>
            </a:r>
            <a:r>
              <a:rPr lang="en-US" sz="2900" b="1" dirty="0">
                <a:solidFill>
                  <a:srgbClr val="FF0000"/>
                </a:solidFill>
              </a:rPr>
              <a:t>wn</a:t>
            </a:r>
            <a:r>
              <a:rPr lang="en-US" sz="3300" dirty="0"/>
              <a:t>: for he is </a:t>
            </a:r>
            <a:r>
              <a:rPr lang="en-US" sz="2900" b="1" dirty="0">
                <a:solidFill>
                  <a:srgbClr val="FF0000"/>
                </a:solidFill>
              </a:rPr>
              <a:t>a liar, </a:t>
            </a:r>
            <a:r>
              <a:rPr lang="en-US" sz="3300" dirty="0"/>
              <a:t>and the </a:t>
            </a:r>
            <a:r>
              <a:rPr lang="en-US" sz="2900" b="1" dirty="0">
                <a:solidFill>
                  <a:srgbClr val="FF0000"/>
                </a:solidFill>
              </a:rPr>
              <a:t>father of it. </a:t>
            </a:r>
            <a:r>
              <a:rPr lang="en-US" sz="3300" dirty="0"/>
              <a:t> (45)  And because I tell </a:t>
            </a:r>
            <a:r>
              <a:rPr lang="en-US" sz="3300" i="1" dirty="0"/>
              <a:t>you</a:t>
            </a:r>
            <a:r>
              <a:rPr lang="en-US" sz="3300" dirty="0"/>
              <a:t> the truth, ye believe me not.  (46)  </a:t>
            </a:r>
            <a:r>
              <a:rPr lang="en-US" sz="5100" b="1" dirty="0">
                <a:solidFill>
                  <a:srgbClr val="FFFF00"/>
                </a:solidFill>
              </a:rPr>
              <a:t>Which of you </a:t>
            </a:r>
            <a:r>
              <a:rPr lang="en-US" sz="5100" b="1" dirty="0" err="1">
                <a:solidFill>
                  <a:srgbClr val="FFFF00"/>
                </a:solidFill>
              </a:rPr>
              <a:t>convinceth</a:t>
            </a:r>
            <a:r>
              <a:rPr lang="en-US" sz="5100" b="1" dirty="0">
                <a:solidFill>
                  <a:srgbClr val="FFFF00"/>
                </a:solidFill>
              </a:rPr>
              <a:t> me of sin? </a:t>
            </a:r>
            <a:r>
              <a:rPr lang="en-US" sz="3300" dirty="0"/>
              <a:t>And if I say the truth, why do ye not believe me?  (47)  He that is of God </a:t>
            </a:r>
            <a:r>
              <a:rPr lang="en-US" sz="3300" dirty="0" err="1"/>
              <a:t>heareth</a:t>
            </a:r>
            <a:r>
              <a:rPr lang="en-US" sz="3300" dirty="0"/>
              <a:t> God's words: ye therefore hear </a:t>
            </a:r>
            <a:r>
              <a:rPr lang="en-US" sz="3300" i="1" dirty="0"/>
              <a:t>them</a:t>
            </a:r>
            <a:r>
              <a:rPr lang="en-US" sz="3300" dirty="0"/>
              <a:t> not, because ye are not of God.</a:t>
            </a:r>
          </a:p>
          <a:p>
            <a:endParaRPr lang="en-US" dirty="0"/>
          </a:p>
          <a:p>
            <a:pPr marL="0" lvl="0" indent="0" eaLnBrk="0" fontAlgn="base" hangingPunct="0">
              <a:buNone/>
            </a:pPr>
            <a:br>
              <a:rPr lang="en-US" sz="2800" dirty="0"/>
            </a:br>
            <a:r>
              <a:rPr lang="en-US" sz="2800" b="1" dirty="0">
                <a:solidFill>
                  <a:srgbClr val="FF0000"/>
                </a:solidFill>
              </a:rPr>
              <a:t>Opposite of "God of Truth.“ </a:t>
            </a:r>
          </a:p>
          <a:p>
            <a:pPr marL="0" indent="0" eaLnBrk="0" fontAlgn="base" hangingPunct="0">
              <a:buNone/>
            </a:pPr>
            <a:r>
              <a:rPr lang="en-US" sz="3300" dirty="0"/>
              <a:t>2 Thessalonians 2:3-4  Let no man deceive you by any means: for </a:t>
            </a:r>
            <a:r>
              <a:rPr lang="en-US" sz="3300" i="1" dirty="0"/>
              <a:t>that day shall not come,</a:t>
            </a:r>
            <a:r>
              <a:rPr lang="en-US" sz="3300" dirty="0"/>
              <a:t> except there come a </a:t>
            </a:r>
            <a:r>
              <a:rPr lang="en-US" sz="2900" b="1" dirty="0">
                <a:solidFill>
                  <a:srgbClr val="FF0000"/>
                </a:solidFill>
              </a:rPr>
              <a:t>falling away first</a:t>
            </a:r>
            <a:r>
              <a:rPr lang="en-US" sz="3300" dirty="0"/>
              <a:t>, and that </a:t>
            </a:r>
            <a:r>
              <a:rPr lang="en-US" sz="2900" b="1" dirty="0">
                <a:solidFill>
                  <a:srgbClr val="FF0000"/>
                </a:solidFill>
              </a:rPr>
              <a:t>man of sin be revealed</a:t>
            </a:r>
            <a:r>
              <a:rPr lang="en-US" sz="3300" dirty="0"/>
              <a:t>, the </a:t>
            </a:r>
            <a:r>
              <a:rPr lang="en-US" sz="2900" b="1" dirty="0">
                <a:solidFill>
                  <a:srgbClr val="FF0000"/>
                </a:solidFill>
              </a:rPr>
              <a:t>son of perdition</a:t>
            </a:r>
            <a:r>
              <a:rPr lang="en-US" sz="3300" dirty="0"/>
              <a:t>;  (4)  Who </a:t>
            </a:r>
            <a:r>
              <a:rPr lang="en-US" sz="3300" dirty="0" err="1"/>
              <a:t>opposeth</a:t>
            </a:r>
            <a:r>
              <a:rPr lang="en-US" sz="3300" dirty="0"/>
              <a:t> and </a:t>
            </a:r>
            <a:r>
              <a:rPr lang="en-US" sz="2900" b="1" dirty="0" err="1">
                <a:solidFill>
                  <a:srgbClr val="FF0000"/>
                </a:solidFill>
              </a:rPr>
              <a:t>exalteth</a:t>
            </a:r>
            <a:r>
              <a:rPr lang="en-US" sz="2900" b="1" dirty="0">
                <a:solidFill>
                  <a:srgbClr val="FF0000"/>
                </a:solidFill>
              </a:rPr>
              <a:t> himself above all that is called God</a:t>
            </a:r>
            <a:r>
              <a:rPr lang="en-US" sz="3300" dirty="0"/>
              <a:t>, or that </a:t>
            </a:r>
            <a:r>
              <a:rPr lang="en-US" sz="2900" b="1" dirty="0">
                <a:solidFill>
                  <a:srgbClr val="FF0000"/>
                </a:solidFill>
              </a:rPr>
              <a:t>is worshipped</a:t>
            </a:r>
            <a:r>
              <a:rPr lang="en-US" sz="3300" dirty="0"/>
              <a:t>; so </a:t>
            </a:r>
            <a:r>
              <a:rPr lang="en-US" sz="2600" b="1" dirty="0">
                <a:solidFill>
                  <a:srgbClr val="FF0000"/>
                </a:solidFill>
              </a:rPr>
              <a:t>that he as God </a:t>
            </a:r>
            <a:r>
              <a:rPr lang="en-US" sz="2600" b="1" dirty="0" err="1">
                <a:solidFill>
                  <a:srgbClr val="FF0000"/>
                </a:solidFill>
              </a:rPr>
              <a:t>sitteth</a:t>
            </a:r>
            <a:r>
              <a:rPr lang="en-US" sz="2600" b="1" dirty="0">
                <a:solidFill>
                  <a:srgbClr val="FF0000"/>
                </a:solidFill>
              </a:rPr>
              <a:t> in the temple of God</a:t>
            </a:r>
            <a:r>
              <a:rPr lang="en-US" sz="3300" dirty="0"/>
              <a:t>, </a:t>
            </a:r>
            <a:r>
              <a:rPr lang="en-US" sz="2900" b="1" dirty="0">
                <a:solidFill>
                  <a:srgbClr val="FF0000"/>
                </a:solidFill>
              </a:rPr>
              <a:t>shewing himself that he is God.</a:t>
            </a:r>
          </a:p>
          <a:p>
            <a:endParaRPr lang="en-US" sz="2600" b="1" dirty="0">
              <a:solidFill>
                <a:srgbClr val="FF0000"/>
              </a:solidFill>
            </a:endParaRPr>
          </a:p>
          <a:p>
            <a:pPr marL="0" lvl="0" indent="0" eaLnBrk="0" fontAlgn="base" hangingPunct="0">
              <a:buNone/>
            </a:pPr>
            <a:endParaRPr lang="en-US" sz="2800" dirty="0"/>
          </a:p>
          <a:p>
            <a:pPr lvl="0" eaLnBrk="0" fontAlgn="base" hangingPunct="0"/>
            <a:endParaRPr lang="en-US" sz="2600" b="1" dirty="0">
              <a:solidFill>
                <a:srgbClr val="FF0000"/>
              </a:solidFill>
            </a:endParaRPr>
          </a:p>
        </p:txBody>
      </p:sp>
    </p:spTree>
    <p:extLst>
      <p:ext uri="{BB962C8B-B14F-4D97-AF65-F5344CB8AC3E}">
        <p14:creationId xmlns:p14="http://schemas.microsoft.com/office/powerpoint/2010/main" val="310019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descr="A close up of a watch&#10;&#10;Description generated with high confidence">
            <a:extLst>
              <a:ext uri="{FF2B5EF4-FFF2-40B4-BE49-F238E27FC236}">
                <a16:creationId xmlns:a16="http://schemas.microsoft.com/office/drawing/2014/main" id="{97FEBA57-8992-46BB-BCF0-5A83FE8E01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4FB080-D7F5-4C34-AC2C-AB6888FFC7EA}"/>
              </a:ext>
            </a:extLst>
          </p:cNvPr>
          <p:cNvPicPr>
            <a:picLocks noChangeAspect="1"/>
          </p:cNvPicPr>
          <p:nvPr/>
        </p:nvPicPr>
        <p:blipFill>
          <a:blip r:embed="rId3"/>
          <a:stretch>
            <a:fillRect/>
          </a:stretch>
        </p:blipFill>
        <p:spPr>
          <a:xfrm>
            <a:off x="2915942" y="800007"/>
            <a:ext cx="6345761" cy="5251118"/>
          </a:xfrm>
          <a:prstGeom prst="rect">
            <a:avLst/>
          </a:prstGeom>
        </p:spPr>
      </p:pic>
    </p:spTree>
    <p:extLst>
      <p:ext uri="{BB962C8B-B14F-4D97-AF65-F5344CB8AC3E}">
        <p14:creationId xmlns:p14="http://schemas.microsoft.com/office/powerpoint/2010/main" val="11743999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270660"/>
            <a:ext cx="11827823" cy="5474523"/>
          </a:xfrm>
        </p:spPr>
        <p:txBody>
          <a:bodyPr>
            <a:normAutofit fontScale="70000" lnSpcReduction="20000"/>
          </a:bodyPr>
          <a:lstStyle/>
          <a:p>
            <a:pPr eaLnBrk="0" fontAlgn="base" hangingPunct="0"/>
            <a:r>
              <a:rPr lang="en-US" sz="3200" b="1" dirty="0">
                <a:solidFill>
                  <a:srgbClr val="FF0000"/>
                </a:solidFill>
              </a:rPr>
              <a:t>Deceives the nations</a:t>
            </a:r>
          </a:p>
          <a:p>
            <a:r>
              <a:rPr lang="en-US" sz="2400" b="1" dirty="0"/>
              <a:t>2Co 11:3</a:t>
            </a:r>
            <a:r>
              <a:rPr lang="en-US" sz="2400" dirty="0"/>
              <a:t>  But I fear, lest by any means, as the </a:t>
            </a:r>
            <a:r>
              <a:rPr lang="en-US" sz="3200" b="1" dirty="0">
                <a:solidFill>
                  <a:srgbClr val="FF0000"/>
                </a:solidFill>
              </a:rPr>
              <a:t>serpent beguiled </a:t>
            </a:r>
            <a:r>
              <a:rPr lang="en-US" sz="2400" dirty="0"/>
              <a:t>Eve through his </a:t>
            </a:r>
            <a:r>
              <a:rPr lang="en-US" sz="3500" b="1" dirty="0">
                <a:solidFill>
                  <a:srgbClr val="FF0000"/>
                </a:solidFill>
              </a:rPr>
              <a:t>subtilty, </a:t>
            </a:r>
            <a:r>
              <a:rPr lang="en-US" sz="2400" dirty="0"/>
              <a:t>so your </a:t>
            </a:r>
            <a:r>
              <a:rPr lang="en-US" sz="3500" b="1" dirty="0">
                <a:solidFill>
                  <a:srgbClr val="FF0000"/>
                </a:solidFill>
              </a:rPr>
              <a:t>minds </a:t>
            </a:r>
            <a:r>
              <a:rPr lang="en-US" sz="2400" dirty="0"/>
              <a:t>should be </a:t>
            </a:r>
            <a:r>
              <a:rPr lang="en-US" sz="3500" b="1" dirty="0">
                <a:solidFill>
                  <a:srgbClr val="FF0000"/>
                </a:solidFill>
              </a:rPr>
              <a:t>corrupted</a:t>
            </a:r>
            <a:r>
              <a:rPr lang="en-US" sz="2400" dirty="0"/>
              <a:t> from the </a:t>
            </a:r>
            <a:r>
              <a:rPr lang="en-US" sz="3500" b="1" dirty="0">
                <a:solidFill>
                  <a:srgbClr val="FF0000"/>
                </a:solidFill>
              </a:rPr>
              <a:t>simplicity that is in Christ.</a:t>
            </a:r>
            <a:r>
              <a:rPr lang="en-US" sz="2400" dirty="0"/>
              <a:t> </a:t>
            </a:r>
          </a:p>
          <a:p>
            <a:r>
              <a:rPr lang="en-US" sz="2400" dirty="0"/>
              <a:t>2Co 11:4  For if he that cometh </a:t>
            </a:r>
            <a:r>
              <a:rPr lang="en-US" sz="3500" b="1" dirty="0" err="1">
                <a:solidFill>
                  <a:srgbClr val="FF0000"/>
                </a:solidFill>
              </a:rPr>
              <a:t>preacheth</a:t>
            </a:r>
            <a:r>
              <a:rPr lang="en-US" sz="3500" b="1" dirty="0">
                <a:solidFill>
                  <a:srgbClr val="FF0000"/>
                </a:solidFill>
              </a:rPr>
              <a:t> another Jesus, </a:t>
            </a:r>
            <a:r>
              <a:rPr lang="en-US" sz="2400" dirty="0"/>
              <a:t>whom we have </a:t>
            </a:r>
            <a:r>
              <a:rPr lang="en-US" sz="3500" b="1" dirty="0">
                <a:solidFill>
                  <a:srgbClr val="FF0000"/>
                </a:solidFill>
              </a:rPr>
              <a:t>not </a:t>
            </a:r>
            <a:r>
              <a:rPr lang="en-US" sz="2400" dirty="0"/>
              <a:t>preached, or </a:t>
            </a:r>
            <a:r>
              <a:rPr lang="en-US" sz="2400" i="1" dirty="0"/>
              <a:t>if</a:t>
            </a:r>
            <a:r>
              <a:rPr lang="en-US" sz="2400" dirty="0"/>
              <a:t> ye receive </a:t>
            </a:r>
            <a:r>
              <a:rPr lang="en-US" sz="3500" b="1" dirty="0">
                <a:solidFill>
                  <a:srgbClr val="FF0000"/>
                </a:solidFill>
              </a:rPr>
              <a:t>another spirit, which ye have not received</a:t>
            </a:r>
            <a:r>
              <a:rPr lang="en-US" sz="2400" dirty="0"/>
              <a:t>, or </a:t>
            </a:r>
            <a:r>
              <a:rPr lang="en-US" sz="3500" b="1" dirty="0">
                <a:solidFill>
                  <a:srgbClr val="FF0000"/>
                </a:solidFill>
              </a:rPr>
              <a:t>another gospel, </a:t>
            </a:r>
            <a:r>
              <a:rPr lang="en-US" sz="2400" dirty="0"/>
              <a:t>which ye have </a:t>
            </a:r>
            <a:r>
              <a:rPr lang="en-US" sz="3500" b="1" dirty="0">
                <a:solidFill>
                  <a:srgbClr val="FF0000"/>
                </a:solidFill>
              </a:rPr>
              <a:t>not accepted</a:t>
            </a:r>
            <a:r>
              <a:rPr lang="en-US" sz="2400" dirty="0"/>
              <a:t>, ye might well bear with </a:t>
            </a:r>
            <a:r>
              <a:rPr lang="en-US" sz="2400" i="1" dirty="0"/>
              <a:t>him.</a:t>
            </a:r>
            <a:r>
              <a:rPr lang="en-US" sz="2400" dirty="0"/>
              <a:t> </a:t>
            </a:r>
          </a:p>
          <a:p>
            <a:endParaRPr lang="en-US" sz="2400" dirty="0"/>
          </a:p>
          <a:p>
            <a:r>
              <a:rPr lang="en-US" sz="2400" dirty="0"/>
              <a:t>2 Thessalonians 2:8-12  And then shall that </a:t>
            </a:r>
            <a:r>
              <a:rPr lang="en-US" sz="3500" b="1" dirty="0">
                <a:solidFill>
                  <a:srgbClr val="FF0000"/>
                </a:solidFill>
              </a:rPr>
              <a:t>Wicked be revealed, </a:t>
            </a:r>
            <a:r>
              <a:rPr lang="en-US" sz="2400" dirty="0"/>
              <a:t>w</a:t>
            </a:r>
            <a:r>
              <a:rPr lang="en-US" sz="4600" b="1" dirty="0">
                <a:solidFill>
                  <a:srgbClr val="FFFF00"/>
                </a:solidFill>
              </a:rPr>
              <a:t>hom the Lord shall consume with the spirit of his mouth, and shall destroy with the brightness of his coming: </a:t>
            </a:r>
            <a:r>
              <a:rPr lang="en-US" sz="2400" dirty="0"/>
              <a:t> (9)  </a:t>
            </a:r>
            <a:r>
              <a:rPr lang="en-US" sz="2400" i="1" dirty="0"/>
              <a:t>Even him,</a:t>
            </a:r>
            <a:r>
              <a:rPr lang="en-US" sz="2400" dirty="0"/>
              <a:t> whose coming is after the </a:t>
            </a:r>
            <a:r>
              <a:rPr lang="en-US" sz="3500" b="1" dirty="0">
                <a:solidFill>
                  <a:srgbClr val="FF0000"/>
                </a:solidFill>
              </a:rPr>
              <a:t>working of </a:t>
            </a:r>
            <a:r>
              <a:rPr lang="en-US" sz="4100" b="1" dirty="0">
                <a:solidFill>
                  <a:srgbClr val="FF0000"/>
                </a:solidFill>
              </a:rPr>
              <a:t>Satan</a:t>
            </a:r>
            <a:r>
              <a:rPr lang="en-US" sz="3500" b="1" dirty="0">
                <a:solidFill>
                  <a:srgbClr val="FF0000"/>
                </a:solidFill>
              </a:rPr>
              <a:t> </a:t>
            </a:r>
            <a:r>
              <a:rPr lang="en-US" sz="2400" dirty="0"/>
              <a:t>with </a:t>
            </a:r>
            <a:r>
              <a:rPr lang="en-US" sz="3500" b="1" dirty="0">
                <a:solidFill>
                  <a:srgbClr val="FF0000"/>
                </a:solidFill>
              </a:rPr>
              <a:t>all power </a:t>
            </a:r>
            <a:r>
              <a:rPr lang="en-US" sz="2400" dirty="0"/>
              <a:t>and </a:t>
            </a:r>
            <a:r>
              <a:rPr lang="en-US" sz="3500" b="1" dirty="0">
                <a:solidFill>
                  <a:srgbClr val="FF0000"/>
                </a:solidFill>
              </a:rPr>
              <a:t>signs</a:t>
            </a:r>
            <a:r>
              <a:rPr lang="en-US" sz="2400" dirty="0"/>
              <a:t> and </a:t>
            </a:r>
            <a:r>
              <a:rPr lang="en-US" sz="3500" b="1" dirty="0">
                <a:solidFill>
                  <a:srgbClr val="FF0000"/>
                </a:solidFill>
              </a:rPr>
              <a:t>lying</a:t>
            </a:r>
            <a:r>
              <a:rPr lang="en-US" sz="2400" dirty="0"/>
              <a:t> </a:t>
            </a:r>
            <a:r>
              <a:rPr lang="en-US" sz="3800" b="1" dirty="0">
                <a:solidFill>
                  <a:srgbClr val="FF0000"/>
                </a:solidFill>
              </a:rPr>
              <a:t>wonders</a:t>
            </a:r>
            <a:r>
              <a:rPr lang="en-US" sz="2400" dirty="0"/>
              <a:t>,  (10)  And with all </a:t>
            </a:r>
            <a:r>
              <a:rPr lang="en-US" sz="3800" b="1" dirty="0">
                <a:solidFill>
                  <a:srgbClr val="FF0000"/>
                </a:solidFill>
              </a:rPr>
              <a:t>deceivableness of unrighteousness </a:t>
            </a:r>
            <a:r>
              <a:rPr lang="en-US" sz="2400" dirty="0"/>
              <a:t>in them that perish; because they received not the love of the truth, that they might be saved.  (11)  And for this cause God shall send them </a:t>
            </a:r>
            <a:r>
              <a:rPr lang="en-US" sz="3800" b="1" dirty="0">
                <a:solidFill>
                  <a:srgbClr val="FF0000"/>
                </a:solidFill>
              </a:rPr>
              <a:t>strong delusion, </a:t>
            </a:r>
            <a:r>
              <a:rPr lang="en-US" sz="2400" dirty="0"/>
              <a:t>that they </a:t>
            </a:r>
            <a:r>
              <a:rPr lang="en-US" sz="4100" b="1" dirty="0">
                <a:solidFill>
                  <a:srgbClr val="FF0000"/>
                </a:solidFill>
              </a:rPr>
              <a:t>should believe a lie: </a:t>
            </a:r>
            <a:r>
              <a:rPr lang="en-US" sz="2400" dirty="0"/>
              <a:t> (12)  That they all might be damned who </a:t>
            </a:r>
            <a:r>
              <a:rPr lang="en-US" sz="4100" b="1" dirty="0">
                <a:solidFill>
                  <a:srgbClr val="FF0000"/>
                </a:solidFill>
              </a:rPr>
              <a:t>believed not the truth</a:t>
            </a:r>
            <a:r>
              <a:rPr lang="en-US" sz="2400" dirty="0"/>
              <a:t>, but had </a:t>
            </a:r>
            <a:r>
              <a:rPr lang="en-US" sz="4100" b="1" dirty="0">
                <a:solidFill>
                  <a:srgbClr val="FF0000"/>
                </a:solidFill>
              </a:rPr>
              <a:t>pleasure in unrighteousness</a:t>
            </a:r>
            <a:r>
              <a:rPr lang="en-US" sz="2400" dirty="0"/>
              <a:t>.</a:t>
            </a:r>
          </a:p>
          <a:p>
            <a:endParaRPr lang="en-US" sz="4100" b="1" dirty="0">
              <a:solidFill>
                <a:srgbClr val="FF0000"/>
              </a:solidFill>
            </a:endParaRPr>
          </a:p>
          <a:p>
            <a:pPr marL="0" lvl="0" indent="0" eaLnBrk="0" fontAlgn="base" hangingPunct="0">
              <a:buNone/>
            </a:pPr>
            <a:endParaRPr lang="en-US" sz="3200" b="1" dirty="0">
              <a:solidFill>
                <a:srgbClr val="FF0000"/>
              </a:solidFill>
            </a:endParaRPr>
          </a:p>
        </p:txBody>
      </p:sp>
    </p:spTree>
    <p:extLst>
      <p:ext uri="{BB962C8B-B14F-4D97-AF65-F5344CB8AC3E}">
        <p14:creationId xmlns:p14="http://schemas.microsoft.com/office/powerpoint/2010/main" val="327363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B946D-2326-449B-B771-9EDB01C8D1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descr="A close up of a watch&#10;&#10;Description generated with high confidence">
            <a:extLst>
              <a:ext uri="{FF2B5EF4-FFF2-40B4-BE49-F238E27FC236}">
                <a16:creationId xmlns:a16="http://schemas.microsoft.com/office/drawing/2014/main" id="{9224A0EC-9334-468D-849F-BF1FF8C6FF6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EFFC263-7EB0-4842-BE9B-3176A41A7E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high confidence">
            <a:extLst>
              <a:ext uri="{FF2B5EF4-FFF2-40B4-BE49-F238E27FC236}">
                <a16:creationId xmlns:a16="http://schemas.microsoft.com/office/drawing/2014/main" id="{991B8D9B-504F-458B-A2DA-C8B7CB2487A8}"/>
              </a:ext>
            </a:extLst>
          </p:cNvPr>
          <p:cNvPicPr>
            <a:picLocks noChangeAspect="1"/>
          </p:cNvPicPr>
          <p:nvPr/>
        </p:nvPicPr>
        <p:blipFill rotWithShape="1">
          <a:blip r:embed="rId3"/>
          <a:srcRect t="24381" r="1" b="7504"/>
          <a:stretch/>
        </p:blipFill>
        <p:spPr>
          <a:xfrm>
            <a:off x="643467" y="643467"/>
            <a:ext cx="10905066" cy="5571066"/>
          </a:xfrm>
          <a:prstGeom prst="rect">
            <a:avLst/>
          </a:prstGeom>
        </p:spPr>
      </p:pic>
    </p:spTree>
    <p:extLst>
      <p:ext uri="{BB962C8B-B14F-4D97-AF65-F5344CB8AC3E}">
        <p14:creationId xmlns:p14="http://schemas.microsoft.com/office/powerpoint/2010/main" val="29821854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270660"/>
            <a:ext cx="11827823" cy="5474523"/>
          </a:xfrm>
        </p:spPr>
        <p:txBody>
          <a:bodyPr>
            <a:normAutofit fontScale="77500" lnSpcReduction="20000"/>
          </a:bodyPr>
          <a:lstStyle/>
          <a:p>
            <a:r>
              <a:rPr lang="en-US" sz="2800" b="1" dirty="0">
                <a:solidFill>
                  <a:srgbClr val="FF0000"/>
                </a:solidFill>
              </a:rPr>
              <a:t>DECEIVES THE NATIONS</a:t>
            </a:r>
          </a:p>
          <a:p>
            <a:r>
              <a:rPr lang="en-US" sz="2400" dirty="0"/>
              <a:t>Rev 12:7  And there was </a:t>
            </a:r>
            <a:r>
              <a:rPr lang="en-US" sz="2800" b="1" dirty="0">
                <a:solidFill>
                  <a:srgbClr val="FF0000"/>
                </a:solidFill>
              </a:rPr>
              <a:t>war in heaven: </a:t>
            </a:r>
            <a:r>
              <a:rPr lang="en-US" sz="4200" b="1" dirty="0">
                <a:solidFill>
                  <a:srgbClr val="FFFF00"/>
                </a:solidFill>
              </a:rPr>
              <a:t>Michael and his </a:t>
            </a:r>
            <a:r>
              <a:rPr lang="en-US" sz="4600" b="1" dirty="0">
                <a:solidFill>
                  <a:srgbClr val="FFFF00"/>
                </a:solidFill>
              </a:rPr>
              <a:t>angels</a:t>
            </a:r>
            <a:r>
              <a:rPr lang="en-US" sz="4200" b="1" dirty="0">
                <a:solidFill>
                  <a:srgbClr val="FFFF00"/>
                </a:solidFill>
              </a:rPr>
              <a:t> </a:t>
            </a:r>
            <a:r>
              <a:rPr lang="en-US" sz="2800" b="1" dirty="0">
                <a:solidFill>
                  <a:srgbClr val="FF0000"/>
                </a:solidFill>
              </a:rPr>
              <a:t>fought</a:t>
            </a:r>
            <a:r>
              <a:rPr lang="en-US" sz="2400" dirty="0"/>
              <a:t> against the </a:t>
            </a:r>
            <a:r>
              <a:rPr lang="en-US" sz="2800" b="1" dirty="0">
                <a:solidFill>
                  <a:srgbClr val="FF0000"/>
                </a:solidFill>
              </a:rPr>
              <a:t>dragon</a:t>
            </a:r>
            <a:r>
              <a:rPr lang="en-US" sz="2400" dirty="0"/>
              <a:t>; and the </a:t>
            </a:r>
            <a:r>
              <a:rPr lang="en-US" sz="2800" b="1" dirty="0">
                <a:solidFill>
                  <a:srgbClr val="FF0000"/>
                </a:solidFill>
              </a:rPr>
              <a:t>dragon </a:t>
            </a:r>
            <a:r>
              <a:rPr lang="en-US" sz="2400" dirty="0"/>
              <a:t>fought and his angels, </a:t>
            </a:r>
          </a:p>
          <a:p>
            <a:r>
              <a:rPr lang="en-US" sz="2400" dirty="0"/>
              <a:t>Rev 12:8  And </a:t>
            </a:r>
            <a:r>
              <a:rPr lang="en-US" sz="2800" b="1" dirty="0">
                <a:solidFill>
                  <a:srgbClr val="FF0000"/>
                </a:solidFill>
              </a:rPr>
              <a:t>prevailed not</a:t>
            </a:r>
            <a:r>
              <a:rPr lang="en-US" sz="2400" dirty="0"/>
              <a:t>; </a:t>
            </a:r>
            <a:r>
              <a:rPr lang="en-US" sz="2800" b="1" dirty="0">
                <a:solidFill>
                  <a:srgbClr val="FF0000"/>
                </a:solidFill>
              </a:rPr>
              <a:t>neither was their place found any more in heaven.</a:t>
            </a:r>
            <a:r>
              <a:rPr lang="en-US" sz="2400" dirty="0"/>
              <a:t> </a:t>
            </a:r>
          </a:p>
          <a:p>
            <a:r>
              <a:rPr lang="en-US" sz="2400" b="1" dirty="0"/>
              <a:t>Rev 12:9</a:t>
            </a:r>
            <a:r>
              <a:rPr lang="en-US" sz="2400" dirty="0"/>
              <a:t>  And the </a:t>
            </a:r>
            <a:r>
              <a:rPr lang="en-US" sz="2800" b="1" dirty="0">
                <a:solidFill>
                  <a:srgbClr val="FF0000"/>
                </a:solidFill>
              </a:rPr>
              <a:t>great dragon was cast out</a:t>
            </a:r>
            <a:r>
              <a:rPr lang="en-US" sz="2400" dirty="0"/>
              <a:t>, that </a:t>
            </a:r>
            <a:r>
              <a:rPr lang="en-US" sz="2800" b="1" dirty="0">
                <a:solidFill>
                  <a:srgbClr val="FF0000"/>
                </a:solidFill>
              </a:rPr>
              <a:t>old serpent</a:t>
            </a:r>
            <a:r>
              <a:rPr lang="en-US" sz="2400" dirty="0"/>
              <a:t>, called the </a:t>
            </a:r>
            <a:r>
              <a:rPr lang="en-US" sz="2800" b="1" dirty="0">
                <a:solidFill>
                  <a:srgbClr val="FF0000"/>
                </a:solidFill>
              </a:rPr>
              <a:t>Devil, </a:t>
            </a:r>
            <a:r>
              <a:rPr lang="en-US" sz="2400" dirty="0"/>
              <a:t>and </a:t>
            </a:r>
            <a:r>
              <a:rPr lang="en-US" sz="2800" b="1" dirty="0">
                <a:solidFill>
                  <a:srgbClr val="FF0000"/>
                </a:solidFill>
              </a:rPr>
              <a:t>Satan, </a:t>
            </a:r>
            <a:r>
              <a:rPr lang="en-US" sz="2400" dirty="0"/>
              <a:t>which </a:t>
            </a:r>
            <a:r>
              <a:rPr lang="en-US" sz="3000" b="1" dirty="0" err="1">
                <a:solidFill>
                  <a:srgbClr val="FF0000"/>
                </a:solidFill>
              </a:rPr>
              <a:t>deceiveth</a:t>
            </a:r>
            <a:r>
              <a:rPr lang="en-US" sz="3000" b="1" dirty="0">
                <a:solidFill>
                  <a:srgbClr val="FF0000"/>
                </a:solidFill>
              </a:rPr>
              <a:t> the whole world: </a:t>
            </a:r>
            <a:r>
              <a:rPr lang="en-US" sz="2400" dirty="0"/>
              <a:t>he was </a:t>
            </a:r>
            <a:r>
              <a:rPr lang="en-US" sz="3000" b="1" dirty="0">
                <a:solidFill>
                  <a:srgbClr val="FF0000"/>
                </a:solidFill>
              </a:rPr>
              <a:t>cast out into the earth,</a:t>
            </a:r>
            <a:r>
              <a:rPr lang="en-US" sz="2400" dirty="0"/>
              <a:t> and </a:t>
            </a:r>
            <a:r>
              <a:rPr lang="en-US" sz="3000" b="1" dirty="0">
                <a:solidFill>
                  <a:srgbClr val="FF0000"/>
                </a:solidFill>
              </a:rPr>
              <a:t>his angels </a:t>
            </a:r>
            <a:r>
              <a:rPr lang="en-US" sz="2400" dirty="0"/>
              <a:t>were </a:t>
            </a:r>
            <a:r>
              <a:rPr lang="en-US" sz="3000" b="1" dirty="0">
                <a:solidFill>
                  <a:srgbClr val="FF0000"/>
                </a:solidFill>
              </a:rPr>
              <a:t>cast out with him</a:t>
            </a:r>
            <a:r>
              <a:rPr lang="en-US" sz="2400" dirty="0"/>
              <a:t>. </a:t>
            </a:r>
          </a:p>
          <a:p>
            <a:r>
              <a:rPr lang="en-US" sz="2400" dirty="0"/>
              <a:t>Rev 12:10  And I heard a loud voice saying in heaven, </a:t>
            </a:r>
            <a:r>
              <a:rPr lang="en-US" sz="4200" b="1" dirty="0">
                <a:solidFill>
                  <a:srgbClr val="FFFF00"/>
                </a:solidFill>
              </a:rPr>
              <a:t>Now is come salvation, and strength, and the </a:t>
            </a:r>
            <a:r>
              <a:rPr lang="en-US" sz="3900" b="1" dirty="0">
                <a:solidFill>
                  <a:srgbClr val="FFFF00"/>
                </a:solidFill>
              </a:rPr>
              <a:t>kingdom of our God, and the power of his Christ: </a:t>
            </a:r>
            <a:r>
              <a:rPr lang="en-US" sz="3000" b="1" dirty="0">
                <a:solidFill>
                  <a:srgbClr val="FF0000"/>
                </a:solidFill>
              </a:rPr>
              <a:t>for the accuser of our brethren is cast down</a:t>
            </a:r>
            <a:r>
              <a:rPr lang="en-US" sz="2400" dirty="0"/>
              <a:t>, which </a:t>
            </a:r>
            <a:r>
              <a:rPr lang="en-US" sz="3000" b="1" dirty="0">
                <a:solidFill>
                  <a:srgbClr val="FF0000"/>
                </a:solidFill>
              </a:rPr>
              <a:t>accused them before our God day and night</a:t>
            </a:r>
            <a:r>
              <a:rPr lang="en-US" sz="2400" dirty="0"/>
              <a:t>. </a:t>
            </a:r>
          </a:p>
          <a:p>
            <a:r>
              <a:rPr lang="en-US" sz="2400" dirty="0"/>
              <a:t>Rev 12:11  And they </a:t>
            </a:r>
            <a:r>
              <a:rPr lang="en-US" sz="3000" b="1" dirty="0">
                <a:solidFill>
                  <a:srgbClr val="FF0000"/>
                </a:solidFill>
              </a:rPr>
              <a:t>overcame him </a:t>
            </a:r>
            <a:r>
              <a:rPr lang="en-US" sz="2400" dirty="0"/>
              <a:t>by the </a:t>
            </a:r>
            <a:r>
              <a:rPr lang="en-US" sz="3900" b="1" dirty="0">
                <a:solidFill>
                  <a:srgbClr val="FFFF00"/>
                </a:solidFill>
              </a:rPr>
              <a:t>blood of the Lamb, </a:t>
            </a:r>
            <a:r>
              <a:rPr lang="en-US" sz="2400" dirty="0"/>
              <a:t>and by </a:t>
            </a:r>
            <a:r>
              <a:rPr lang="en-US" sz="3900" b="1" dirty="0">
                <a:solidFill>
                  <a:srgbClr val="FFFF00"/>
                </a:solidFill>
              </a:rPr>
              <a:t>the word of their testimony;</a:t>
            </a:r>
            <a:r>
              <a:rPr lang="en-US" sz="2400" dirty="0"/>
              <a:t> and they </a:t>
            </a:r>
            <a:r>
              <a:rPr lang="en-US" sz="3900" b="1" dirty="0">
                <a:solidFill>
                  <a:srgbClr val="FFFF00"/>
                </a:solidFill>
              </a:rPr>
              <a:t>loved not their lives unto the death. </a:t>
            </a:r>
          </a:p>
          <a:p>
            <a:pPr lvl="0" eaLnBrk="0" fontAlgn="base" hangingPunct="0"/>
            <a:endParaRPr lang="en-US" sz="3200" b="1" dirty="0">
              <a:solidFill>
                <a:srgbClr val="FF0000"/>
              </a:solidFill>
            </a:endParaRPr>
          </a:p>
        </p:txBody>
      </p:sp>
    </p:spTree>
    <p:extLst>
      <p:ext uri="{BB962C8B-B14F-4D97-AF65-F5344CB8AC3E}">
        <p14:creationId xmlns:p14="http://schemas.microsoft.com/office/powerpoint/2010/main" val="311289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39DC-B759-40BA-8914-C5517A0F68D3}"/>
              </a:ext>
            </a:extLst>
          </p:cNvPr>
          <p:cNvSpPr>
            <a:spLocks noGrp="1"/>
          </p:cNvSpPr>
          <p:nvPr>
            <p:ph type="title"/>
          </p:nvPr>
        </p:nvSpPr>
        <p:spPr>
          <a:xfrm>
            <a:off x="800597" y="277092"/>
            <a:ext cx="9705108" cy="839190"/>
          </a:xfrm>
        </p:spPr>
        <p:txBody>
          <a:bodyPr>
            <a:normAutofit fontScale="90000"/>
          </a:bodyPr>
          <a:lstStyle/>
          <a:p>
            <a:pPr algn="ctr"/>
            <a:r>
              <a:rPr lang="en-US" dirty="0"/>
              <a:t>THE ORIGIN OF SATAN  HE FELL IN LOVE WITH HIMSELF PRIDE INTRODUCED SIN</a:t>
            </a:r>
          </a:p>
        </p:txBody>
      </p:sp>
      <p:sp>
        <p:nvSpPr>
          <p:cNvPr id="3" name="Content Placeholder 2">
            <a:extLst>
              <a:ext uri="{FF2B5EF4-FFF2-40B4-BE49-F238E27FC236}">
                <a16:creationId xmlns:a16="http://schemas.microsoft.com/office/drawing/2014/main" id="{3BB0AC70-1646-44CC-A9D1-35CD3D3FBB57}"/>
              </a:ext>
            </a:extLst>
          </p:cNvPr>
          <p:cNvSpPr>
            <a:spLocks noGrp="1"/>
          </p:cNvSpPr>
          <p:nvPr>
            <p:ph idx="1"/>
          </p:nvPr>
        </p:nvSpPr>
        <p:spPr>
          <a:xfrm>
            <a:off x="277091" y="1440872"/>
            <a:ext cx="11689278" cy="5417127"/>
          </a:xfrm>
        </p:spPr>
        <p:txBody>
          <a:bodyPr>
            <a:normAutofit fontScale="92500" lnSpcReduction="20000"/>
          </a:bodyPr>
          <a:lstStyle/>
          <a:p>
            <a:r>
              <a:rPr lang="en-US" dirty="0" err="1"/>
              <a:t>Eze</a:t>
            </a:r>
            <a:r>
              <a:rPr lang="en-US" dirty="0"/>
              <a:t> 28:11  Moreover the </a:t>
            </a:r>
            <a:r>
              <a:rPr lang="en-US" sz="3900" b="1" dirty="0">
                <a:solidFill>
                  <a:srgbClr val="FFFF00"/>
                </a:solidFill>
              </a:rPr>
              <a:t>word of the LORD came </a:t>
            </a:r>
            <a:r>
              <a:rPr lang="en-US" dirty="0"/>
              <a:t>unto me, saying, </a:t>
            </a:r>
          </a:p>
          <a:p>
            <a:r>
              <a:rPr lang="en-US" dirty="0" err="1"/>
              <a:t>Eze</a:t>
            </a:r>
            <a:r>
              <a:rPr lang="en-US" dirty="0"/>
              <a:t> 28:12  Son of man, take up a lamentation upon the king of Tyrus, and say unto him, Thus </a:t>
            </a:r>
            <a:r>
              <a:rPr lang="en-US" dirty="0" err="1"/>
              <a:t>saith</a:t>
            </a:r>
            <a:r>
              <a:rPr lang="en-US" dirty="0"/>
              <a:t> the Lord GOD; Thou </a:t>
            </a:r>
            <a:r>
              <a:rPr lang="en-US" dirty="0" err="1"/>
              <a:t>sealest</a:t>
            </a:r>
            <a:r>
              <a:rPr lang="en-US" dirty="0"/>
              <a:t> up the sum, </a:t>
            </a:r>
            <a:r>
              <a:rPr lang="en-US" b="1" dirty="0">
                <a:solidFill>
                  <a:srgbClr val="FF0000"/>
                </a:solidFill>
              </a:rPr>
              <a:t>full of wisdom</a:t>
            </a:r>
            <a:r>
              <a:rPr lang="en-US" dirty="0"/>
              <a:t>, and </a:t>
            </a:r>
            <a:r>
              <a:rPr lang="en-US" b="1" dirty="0">
                <a:solidFill>
                  <a:srgbClr val="FF0000"/>
                </a:solidFill>
              </a:rPr>
              <a:t>perfect in beauty</a:t>
            </a:r>
            <a:r>
              <a:rPr lang="en-US" dirty="0"/>
              <a:t>. </a:t>
            </a:r>
          </a:p>
          <a:p>
            <a:r>
              <a:rPr lang="en-US" dirty="0" err="1"/>
              <a:t>Eze</a:t>
            </a:r>
            <a:r>
              <a:rPr lang="en-US" dirty="0"/>
              <a:t> 28:13  Thou hast </a:t>
            </a:r>
            <a:r>
              <a:rPr lang="en-US" b="1" dirty="0">
                <a:solidFill>
                  <a:srgbClr val="FF0000"/>
                </a:solidFill>
              </a:rPr>
              <a:t>been in Eden the garden of God</a:t>
            </a:r>
            <a:r>
              <a:rPr lang="en-US" dirty="0"/>
              <a:t>; every </a:t>
            </a:r>
            <a:r>
              <a:rPr lang="en-US" b="1" dirty="0">
                <a:solidFill>
                  <a:srgbClr val="FF0000"/>
                </a:solidFill>
              </a:rPr>
              <a:t>precious stone was thy covering</a:t>
            </a:r>
            <a:r>
              <a:rPr lang="en-US" dirty="0"/>
              <a:t>, the </a:t>
            </a:r>
            <a:r>
              <a:rPr lang="en-US" dirty="0" err="1"/>
              <a:t>sardius</a:t>
            </a:r>
            <a:r>
              <a:rPr lang="en-US" dirty="0"/>
              <a:t>, topaz, and the diamond, the beryl, the onyx, and the jasper, the sapphire, the emerald, and the carbuncle, and gold: the workmanship of thy </a:t>
            </a:r>
            <a:r>
              <a:rPr lang="en-US" dirty="0" err="1"/>
              <a:t>tabrets</a:t>
            </a:r>
            <a:r>
              <a:rPr lang="en-US" dirty="0"/>
              <a:t> and of thy pipes was prepared in thee in the day that thou </a:t>
            </a:r>
            <a:r>
              <a:rPr lang="en-US" b="1" dirty="0" err="1">
                <a:solidFill>
                  <a:srgbClr val="FF0000"/>
                </a:solidFill>
              </a:rPr>
              <a:t>wast</a:t>
            </a:r>
            <a:r>
              <a:rPr lang="en-US" b="1" dirty="0">
                <a:solidFill>
                  <a:srgbClr val="FF0000"/>
                </a:solidFill>
              </a:rPr>
              <a:t> created</a:t>
            </a:r>
            <a:r>
              <a:rPr lang="en-US" dirty="0"/>
              <a:t>. </a:t>
            </a:r>
          </a:p>
          <a:p>
            <a:r>
              <a:rPr lang="en-US" dirty="0" err="1"/>
              <a:t>Eze</a:t>
            </a:r>
            <a:r>
              <a:rPr lang="en-US" dirty="0"/>
              <a:t> 28:14  Thou </a:t>
            </a:r>
            <a:r>
              <a:rPr lang="en-US" i="1" dirty="0"/>
              <a:t>art</a:t>
            </a:r>
            <a:r>
              <a:rPr lang="en-US" dirty="0"/>
              <a:t> </a:t>
            </a:r>
            <a:r>
              <a:rPr lang="en-US" b="1" dirty="0">
                <a:solidFill>
                  <a:srgbClr val="FF0000"/>
                </a:solidFill>
              </a:rPr>
              <a:t>the anointed cherub that </a:t>
            </a:r>
            <a:r>
              <a:rPr lang="en-US" b="1" dirty="0" err="1">
                <a:solidFill>
                  <a:srgbClr val="FF0000"/>
                </a:solidFill>
              </a:rPr>
              <a:t>covereth</a:t>
            </a:r>
            <a:r>
              <a:rPr lang="en-US" dirty="0"/>
              <a:t>; and I have set thee </a:t>
            </a:r>
            <a:r>
              <a:rPr lang="en-US" i="1" dirty="0"/>
              <a:t>so:</a:t>
            </a:r>
            <a:r>
              <a:rPr lang="en-US" dirty="0"/>
              <a:t> thou </a:t>
            </a:r>
            <a:r>
              <a:rPr lang="en-US" dirty="0" err="1"/>
              <a:t>wast</a:t>
            </a:r>
            <a:r>
              <a:rPr lang="en-US" dirty="0"/>
              <a:t> upon the holy mountain of God; thou hast walked up and down in the midst of the stones of fire. </a:t>
            </a:r>
          </a:p>
          <a:p>
            <a:r>
              <a:rPr lang="en-US" dirty="0" err="1"/>
              <a:t>Eze</a:t>
            </a:r>
            <a:r>
              <a:rPr lang="en-US" dirty="0"/>
              <a:t> 28:15  Thou </a:t>
            </a:r>
            <a:r>
              <a:rPr lang="en-US" b="1" dirty="0" err="1">
                <a:solidFill>
                  <a:srgbClr val="FF0000"/>
                </a:solidFill>
              </a:rPr>
              <a:t>wast</a:t>
            </a:r>
            <a:r>
              <a:rPr lang="en-US" b="1" dirty="0">
                <a:solidFill>
                  <a:srgbClr val="FF0000"/>
                </a:solidFill>
              </a:rPr>
              <a:t> perfect in thy ways from the day that thou </a:t>
            </a:r>
            <a:r>
              <a:rPr lang="en-US" b="1" dirty="0" err="1">
                <a:solidFill>
                  <a:srgbClr val="FF0000"/>
                </a:solidFill>
              </a:rPr>
              <a:t>wast</a:t>
            </a:r>
            <a:r>
              <a:rPr lang="en-US" b="1" dirty="0">
                <a:solidFill>
                  <a:srgbClr val="FF0000"/>
                </a:solidFill>
              </a:rPr>
              <a:t> created</a:t>
            </a:r>
            <a:r>
              <a:rPr lang="en-US" dirty="0"/>
              <a:t>, till </a:t>
            </a:r>
            <a:r>
              <a:rPr lang="en-US" b="1" dirty="0">
                <a:solidFill>
                  <a:srgbClr val="FF0000"/>
                </a:solidFill>
              </a:rPr>
              <a:t>iniquity </a:t>
            </a:r>
            <a:r>
              <a:rPr lang="en-US" dirty="0"/>
              <a:t>was found in thee. </a:t>
            </a:r>
          </a:p>
          <a:p>
            <a:r>
              <a:rPr lang="en-US" dirty="0" err="1"/>
              <a:t>Eze</a:t>
            </a:r>
            <a:r>
              <a:rPr lang="en-US" dirty="0"/>
              <a:t> 28:16  By the multitude of thy merchandise they have filled the midst of thee with </a:t>
            </a:r>
            <a:r>
              <a:rPr lang="en-US" b="1" dirty="0">
                <a:solidFill>
                  <a:srgbClr val="FF0000"/>
                </a:solidFill>
              </a:rPr>
              <a:t>violence, </a:t>
            </a:r>
            <a:r>
              <a:rPr lang="en-US" dirty="0"/>
              <a:t>and thou </a:t>
            </a:r>
            <a:r>
              <a:rPr lang="en-US" b="1" dirty="0">
                <a:solidFill>
                  <a:srgbClr val="FF0000"/>
                </a:solidFill>
              </a:rPr>
              <a:t>hast sinned: </a:t>
            </a:r>
            <a:r>
              <a:rPr lang="en-US" dirty="0"/>
              <a:t>therefore </a:t>
            </a:r>
            <a:r>
              <a:rPr lang="en-US" b="1" dirty="0">
                <a:solidFill>
                  <a:srgbClr val="FF0000"/>
                </a:solidFill>
              </a:rPr>
              <a:t>I will cast thee as profane out of the mountain of God: </a:t>
            </a:r>
            <a:r>
              <a:rPr lang="en-US" dirty="0"/>
              <a:t>and </a:t>
            </a:r>
            <a:r>
              <a:rPr lang="en-US" b="1" dirty="0">
                <a:solidFill>
                  <a:srgbClr val="FF0000"/>
                </a:solidFill>
              </a:rPr>
              <a:t>I will destroy thee, </a:t>
            </a:r>
            <a:r>
              <a:rPr lang="en-US" dirty="0"/>
              <a:t>O covering cherub, from the midst of the stones of fire. </a:t>
            </a:r>
          </a:p>
          <a:p>
            <a:r>
              <a:rPr lang="en-US" dirty="0" err="1"/>
              <a:t>Eze</a:t>
            </a:r>
            <a:r>
              <a:rPr lang="en-US" dirty="0"/>
              <a:t> 28:17  </a:t>
            </a:r>
            <a:r>
              <a:rPr lang="en-US" b="1" dirty="0">
                <a:solidFill>
                  <a:srgbClr val="FF0000"/>
                </a:solidFill>
              </a:rPr>
              <a:t>Thine heart was lifted up because of thy beauty</a:t>
            </a:r>
            <a:r>
              <a:rPr lang="en-US" dirty="0"/>
              <a:t>, thou hast </a:t>
            </a:r>
            <a:r>
              <a:rPr lang="en-US" b="1" dirty="0">
                <a:solidFill>
                  <a:srgbClr val="FF0000"/>
                </a:solidFill>
              </a:rPr>
              <a:t>corrupted thy wisdom by reason of thy brightness: </a:t>
            </a:r>
            <a:r>
              <a:rPr lang="en-US" dirty="0"/>
              <a:t>I will </a:t>
            </a:r>
            <a:r>
              <a:rPr lang="en-US" b="1" dirty="0">
                <a:solidFill>
                  <a:srgbClr val="FF0000"/>
                </a:solidFill>
              </a:rPr>
              <a:t>cast thee to the ground</a:t>
            </a:r>
            <a:r>
              <a:rPr lang="en-US" dirty="0"/>
              <a:t>, I will lay thee before kings, that they may behold thee. </a:t>
            </a:r>
          </a:p>
          <a:p>
            <a:r>
              <a:rPr lang="en-US" dirty="0" err="1"/>
              <a:t>Eze</a:t>
            </a:r>
            <a:r>
              <a:rPr lang="en-US" dirty="0"/>
              <a:t> 28:18  Thou hast defiled thy sanctuaries by the multitude of thine iniquities, by the iniquity of thy </a:t>
            </a:r>
            <a:r>
              <a:rPr lang="en-US" dirty="0" err="1"/>
              <a:t>traffick</a:t>
            </a:r>
            <a:r>
              <a:rPr lang="en-US" dirty="0"/>
              <a:t>; therefore will I bring forth a fire from the midst of thee, it shall devour thee, and I will bring thee to ashes upon the earth in the sight of all them that behold thee. </a:t>
            </a:r>
          </a:p>
          <a:p>
            <a:r>
              <a:rPr lang="en-US" dirty="0" err="1"/>
              <a:t>Eze</a:t>
            </a:r>
            <a:r>
              <a:rPr lang="en-US" dirty="0"/>
              <a:t> 28:19  All they that know thee among the </a:t>
            </a:r>
            <a:r>
              <a:rPr lang="en-US" b="1" dirty="0">
                <a:solidFill>
                  <a:srgbClr val="FF0000"/>
                </a:solidFill>
              </a:rPr>
              <a:t>people shall be astonished at thee: </a:t>
            </a:r>
            <a:r>
              <a:rPr lang="en-US" dirty="0"/>
              <a:t>thou shalt be a </a:t>
            </a:r>
            <a:r>
              <a:rPr lang="en-US" b="1" dirty="0">
                <a:solidFill>
                  <a:srgbClr val="FF0000"/>
                </a:solidFill>
              </a:rPr>
              <a:t>terror</a:t>
            </a:r>
            <a:r>
              <a:rPr lang="en-US" dirty="0"/>
              <a:t>, and never </a:t>
            </a:r>
            <a:r>
              <a:rPr lang="en-US" i="1" dirty="0"/>
              <a:t>shalt</a:t>
            </a:r>
            <a:r>
              <a:rPr lang="en-US" dirty="0"/>
              <a:t> thou </a:t>
            </a:r>
            <a:r>
              <a:rPr lang="en-US" i="1" dirty="0"/>
              <a:t>be</a:t>
            </a:r>
            <a:r>
              <a:rPr lang="en-US" dirty="0"/>
              <a:t> any more. </a:t>
            </a:r>
          </a:p>
          <a:p>
            <a:endParaRPr lang="en-US" dirty="0"/>
          </a:p>
        </p:txBody>
      </p:sp>
    </p:spTree>
    <p:extLst>
      <p:ext uri="{BB962C8B-B14F-4D97-AF65-F5344CB8AC3E}">
        <p14:creationId xmlns:p14="http://schemas.microsoft.com/office/powerpoint/2010/main" val="3733091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13758"/>
            <a:ext cx="10131425" cy="942108"/>
          </a:xfrm>
        </p:spPr>
        <p:txBody>
          <a:bodyPr/>
          <a:lstStyle/>
          <a:p>
            <a:r>
              <a:rPr lang="en-US" dirty="0"/>
              <a:t>THE DESTINY OF SATAN  LAKE OF FIRE  THE PIT</a:t>
            </a:r>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211284"/>
            <a:ext cx="11946577" cy="5525984"/>
          </a:xfrm>
        </p:spPr>
        <p:txBody>
          <a:bodyPr>
            <a:normAutofit fontScale="92500" lnSpcReduction="10000"/>
          </a:bodyPr>
          <a:lstStyle/>
          <a:p>
            <a:pPr eaLnBrk="0" fontAlgn="base" hangingPunct="0"/>
            <a:r>
              <a:rPr lang="en-US" sz="2400" dirty="0"/>
              <a:t>The </a:t>
            </a:r>
            <a:r>
              <a:rPr lang="en-US" sz="2400" b="1" dirty="0">
                <a:solidFill>
                  <a:srgbClr val="FF0000"/>
                </a:solidFill>
              </a:rPr>
              <a:t>first curse attached to Satan was being "Cast as profane out of the mountain Of God</a:t>
            </a:r>
            <a:r>
              <a:rPr lang="en-US" sz="2400" dirty="0"/>
              <a:t>, and pro‑</a:t>
            </a:r>
            <a:r>
              <a:rPr lang="en-US" sz="2400" dirty="0" err="1"/>
              <a:t>nouncement</a:t>
            </a:r>
            <a:r>
              <a:rPr lang="en-US" sz="2400" dirty="0"/>
              <a:t> of destruction from the midst of the stones of fire" </a:t>
            </a:r>
          </a:p>
          <a:p>
            <a:pPr eaLnBrk="0" fontAlgn="base" hangingPunct="0"/>
            <a:r>
              <a:rPr lang="en-US" sz="2400" b="1" dirty="0" err="1"/>
              <a:t>Eze</a:t>
            </a:r>
            <a:r>
              <a:rPr lang="en-US" sz="2400" b="1" dirty="0"/>
              <a:t> 28:16</a:t>
            </a:r>
            <a:r>
              <a:rPr lang="en-US" sz="2400" dirty="0"/>
              <a:t>  By the multitude of thy merchandise they have filled the midst of thee with violence, and </a:t>
            </a:r>
            <a:r>
              <a:rPr lang="en-US" sz="2400" b="1" dirty="0">
                <a:solidFill>
                  <a:srgbClr val="FF0000"/>
                </a:solidFill>
              </a:rPr>
              <a:t>thou hast sinned: therefore I will cast thee as profane out of the mountain of God: and I will destroy thee, O covering cherub, from the midst of the stones of fire</a:t>
            </a:r>
            <a:r>
              <a:rPr lang="en-US" sz="2400" dirty="0"/>
              <a:t>. </a:t>
            </a:r>
          </a:p>
          <a:p>
            <a:r>
              <a:rPr lang="en-US" sz="2400" dirty="0"/>
              <a:t> </a:t>
            </a:r>
            <a:r>
              <a:rPr lang="en-US" sz="2400" b="1" dirty="0">
                <a:solidFill>
                  <a:srgbClr val="FF0000"/>
                </a:solidFill>
              </a:rPr>
              <a:t>There is henceforth only a waiting for the inevitable doom in "the Lake of Fire prepared for Satan and his angels Matthew </a:t>
            </a:r>
            <a:r>
              <a:rPr lang="en-US" sz="2400" dirty="0"/>
              <a:t>25:41  Then shall he say also unto them on the left hand, Depart from me, ye cursed, into everlasting fire, </a:t>
            </a:r>
            <a:r>
              <a:rPr lang="en-US" sz="2400" b="1" dirty="0">
                <a:solidFill>
                  <a:srgbClr val="FF0000"/>
                </a:solidFill>
              </a:rPr>
              <a:t>prepared</a:t>
            </a:r>
            <a:r>
              <a:rPr lang="en-US" sz="2400" dirty="0"/>
              <a:t> for the devil and his angels:</a:t>
            </a:r>
          </a:p>
          <a:p>
            <a:endParaRPr lang="en-US" sz="2400" dirty="0"/>
          </a:p>
          <a:p>
            <a:pPr eaLnBrk="0" fontAlgn="base" hangingPunct="0"/>
            <a:r>
              <a:rPr lang="en-US" sz="2400" dirty="0"/>
              <a:t>Rev 20:3  And cast him into the bottomless pit, and shut him up, and set a seal upon him, that he should deceive the nations no more, till the thousand years should be fulfilled: and after that he must be loosed a little season. </a:t>
            </a:r>
          </a:p>
          <a:p>
            <a:pPr eaLnBrk="0" fontAlgn="base" hangingPunct="0"/>
            <a:r>
              <a:rPr lang="en-US" sz="2400" dirty="0"/>
              <a:t>Rev 20:10  And the devil that deceived them was cast into the lake of fire and brimstone, where the </a:t>
            </a:r>
            <a:r>
              <a:rPr lang="en-US" sz="2400" b="1" dirty="0">
                <a:solidFill>
                  <a:srgbClr val="FF0000"/>
                </a:solidFill>
              </a:rPr>
              <a:t>beast</a:t>
            </a:r>
            <a:r>
              <a:rPr lang="en-US" sz="2400" dirty="0"/>
              <a:t> and the </a:t>
            </a:r>
            <a:r>
              <a:rPr lang="en-US" sz="2400" b="1" dirty="0">
                <a:solidFill>
                  <a:srgbClr val="FF0000"/>
                </a:solidFill>
              </a:rPr>
              <a:t>false prophet </a:t>
            </a:r>
            <a:r>
              <a:rPr lang="en-US" sz="2400" i="1" dirty="0"/>
              <a:t>are,</a:t>
            </a:r>
            <a:r>
              <a:rPr lang="en-US" sz="2400" dirty="0"/>
              <a:t> and shall be </a:t>
            </a:r>
            <a:r>
              <a:rPr lang="en-US" sz="2400" b="1" dirty="0">
                <a:solidFill>
                  <a:srgbClr val="FF0000"/>
                </a:solidFill>
              </a:rPr>
              <a:t>tormented day and night for ever and ever.</a:t>
            </a:r>
          </a:p>
          <a:p>
            <a:pPr lvl="0" eaLnBrk="0" fontAlgn="base" hangingPunct="0"/>
            <a:endParaRPr lang="en-US" dirty="0"/>
          </a:p>
          <a:p>
            <a:pPr lvl="0" eaLnBrk="0" fontAlgn="base" hangingPunct="0"/>
            <a:endParaRPr lang="en-US" sz="3200" b="1" dirty="0">
              <a:solidFill>
                <a:srgbClr val="FF0000"/>
              </a:solidFill>
            </a:endParaRPr>
          </a:p>
        </p:txBody>
      </p:sp>
    </p:spTree>
    <p:extLst>
      <p:ext uri="{BB962C8B-B14F-4D97-AF65-F5344CB8AC3E}">
        <p14:creationId xmlns:p14="http://schemas.microsoft.com/office/powerpoint/2010/main" val="16264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6B19-E5CC-483D-96B4-30DFCE9F3F55}"/>
              </a:ext>
            </a:extLst>
          </p:cNvPr>
          <p:cNvSpPr>
            <a:spLocks noGrp="1"/>
          </p:cNvSpPr>
          <p:nvPr>
            <p:ph type="title"/>
          </p:nvPr>
        </p:nvSpPr>
        <p:spPr/>
        <p:txBody>
          <a:bodyPr/>
          <a:lstStyle/>
          <a:p>
            <a:r>
              <a:rPr lang="en-US" dirty="0"/>
              <a:t>UNBELIEVERS ARE TOLD THIS WHEN CONVICTED</a:t>
            </a:r>
          </a:p>
        </p:txBody>
      </p:sp>
      <p:sp>
        <p:nvSpPr>
          <p:cNvPr id="3" name="Content Placeholder 2">
            <a:extLst>
              <a:ext uri="{FF2B5EF4-FFF2-40B4-BE49-F238E27FC236}">
                <a16:creationId xmlns:a16="http://schemas.microsoft.com/office/drawing/2014/main" id="{E7FC4577-8294-4599-8F4B-116A60223410}"/>
              </a:ext>
            </a:extLst>
          </p:cNvPr>
          <p:cNvSpPr>
            <a:spLocks noGrp="1"/>
          </p:cNvSpPr>
          <p:nvPr>
            <p:ph idx="1"/>
          </p:nvPr>
        </p:nvSpPr>
        <p:spPr>
          <a:xfrm>
            <a:off x="685801" y="2142067"/>
            <a:ext cx="10979726" cy="4670411"/>
          </a:xfrm>
        </p:spPr>
        <p:txBody>
          <a:bodyPr>
            <a:normAutofit fontScale="92500" lnSpcReduction="20000"/>
          </a:bodyPr>
          <a:lstStyle/>
          <a:p>
            <a:r>
              <a:rPr lang="en-US" sz="2800" dirty="0"/>
              <a:t>John 16:7-11  Nevertheless I tell you the truth; It is expedient for you that I go away: for if I go not away, the Comforter will not come unto you; but if I depart, I will send him unto you.  (8)  And when he is come, he will reprove the world of sin, and of righteousness, and of judgment:  (9)  Of </a:t>
            </a:r>
            <a:r>
              <a:rPr lang="en-US" sz="2800" b="1" dirty="0">
                <a:solidFill>
                  <a:srgbClr val="FF0000"/>
                </a:solidFill>
              </a:rPr>
              <a:t>sin</a:t>
            </a:r>
            <a:r>
              <a:rPr lang="en-US" sz="2800" dirty="0"/>
              <a:t>, because they </a:t>
            </a:r>
            <a:r>
              <a:rPr lang="en-US" sz="2800" b="1" dirty="0">
                <a:solidFill>
                  <a:srgbClr val="FF0000"/>
                </a:solidFill>
              </a:rPr>
              <a:t>believe not on me</a:t>
            </a:r>
            <a:r>
              <a:rPr lang="en-US" sz="2800" dirty="0"/>
              <a:t>;  (10)  Of </a:t>
            </a:r>
            <a:r>
              <a:rPr lang="en-US" sz="2800" b="1" dirty="0">
                <a:solidFill>
                  <a:srgbClr val="FF0000"/>
                </a:solidFill>
              </a:rPr>
              <a:t>righteousness</a:t>
            </a:r>
            <a:r>
              <a:rPr lang="en-US" sz="2800" dirty="0"/>
              <a:t>, because </a:t>
            </a:r>
            <a:r>
              <a:rPr lang="en-US" sz="2800" b="1" dirty="0">
                <a:solidFill>
                  <a:srgbClr val="FF0000"/>
                </a:solidFill>
              </a:rPr>
              <a:t>I </a:t>
            </a:r>
            <a:r>
              <a:rPr lang="en-US" sz="2800" dirty="0"/>
              <a:t>go to my Father, and ye see me no more;  (11)  Of </a:t>
            </a:r>
            <a:r>
              <a:rPr lang="en-US" sz="2800" b="1" dirty="0">
                <a:solidFill>
                  <a:srgbClr val="FF0000"/>
                </a:solidFill>
              </a:rPr>
              <a:t>judgment</a:t>
            </a:r>
            <a:r>
              <a:rPr lang="en-US" sz="2800" dirty="0"/>
              <a:t>, because the </a:t>
            </a:r>
            <a:r>
              <a:rPr lang="en-US" sz="2800" b="1" dirty="0">
                <a:solidFill>
                  <a:srgbClr val="FF0000"/>
                </a:solidFill>
              </a:rPr>
              <a:t>prince of this world is judged</a:t>
            </a:r>
            <a:r>
              <a:rPr lang="en-US" sz="2800" dirty="0"/>
              <a:t>.</a:t>
            </a:r>
          </a:p>
          <a:p>
            <a:endParaRPr lang="en-US" sz="2800" dirty="0"/>
          </a:p>
          <a:p>
            <a:r>
              <a:rPr lang="en-US" sz="2800" dirty="0"/>
              <a:t>LOST PEOPLE WILL BURN IN THE DEVIL’S HELL AND LAKE OF FIRE IF THEY FOLLOW SATAN REJECTING THE SAVIOR WHO BECAME THE SAVIOR</a:t>
            </a:r>
          </a:p>
          <a:p>
            <a:endParaRPr lang="en-US" sz="2800" dirty="0"/>
          </a:p>
          <a:p>
            <a:r>
              <a:rPr lang="en-US" sz="2800" dirty="0">
                <a:hlinkClick r:id="rId2"/>
              </a:rPr>
              <a:t>WWW.THREEFEATHERSMINISTRY.COM/SPIRITUAL</a:t>
            </a:r>
            <a:r>
              <a:rPr lang="en-US" sz="2800" dirty="0"/>
              <a:t> </a:t>
            </a:r>
          </a:p>
          <a:p>
            <a:endParaRPr lang="en-US" dirty="0"/>
          </a:p>
          <a:p>
            <a:endParaRPr lang="en-US" dirty="0"/>
          </a:p>
        </p:txBody>
      </p:sp>
    </p:spTree>
    <p:extLst>
      <p:ext uri="{BB962C8B-B14F-4D97-AF65-F5344CB8AC3E}">
        <p14:creationId xmlns:p14="http://schemas.microsoft.com/office/powerpoint/2010/main" val="146225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B946D-2326-449B-B771-9EDB01C8D1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descr="A close up of a watch&#10;&#10;Description generated with high confidence">
            <a:extLst>
              <a:ext uri="{FF2B5EF4-FFF2-40B4-BE49-F238E27FC236}">
                <a16:creationId xmlns:a16="http://schemas.microsoft.com/office/drawing/2014/main" id="{9224A0EC-9334-468D-849F-BF1FF8C6FF6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EFFC263-7EB0-4842-BE9B-3176A41A7E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fire&#10;&#10;Description generated with high confidence">
            <a:extLst>
              <a:ext uri="{FF2B5EF4-FFF2-40B4-BE49-F238E27FC236}">
                <a16:creationId xmlns:a16="http://schemas.microsoft.com/office/drawing/2014/main" id="{795FB499-A993-4F5D-AAB1-4354C42A9A70}"/>
              </a:ext>
            </a:extLst>
          </p:cNvPr>
          <p:cNvPicPr>
            <a:picLocks noChangeAspect="1"/>
          </p:cNvPicPr>
          <p:nvPr/>
        </p:nvPicPr>
        <p:blipFill rotWithShape="1">
          <a:blip r:embed="rId3"/>
          <a:srcRect t="18909" r="1" b="1"/>
          <a:stretch/>
        </p:blipFill>
        <p:spPr>
          <a:xfrm>
            <a:off x="643467" y="643467"/>
            <a:ext cx="10905066" cy="5571066"/>
          </a:xfrm>
          <a:prstGeom prst="rect">
            <a:avLst/>
          </a:prstGeom>
        </p:spPr>
      </p:pic>
    </p:spTree>
    <p:extLst>
      <p:ext uri="{BB962C8B-B14F-4D97-AF65-F5344CB8AC3E}">
        <p14:creationId xmlns:p14="http://schemas.microsoft.com/office/powerpoint/2010/main" val="359292580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43543"/>
            <a:ext cx="10131425" cy="585849"/>
          </a:xfrm>
        </p:spPr>
        <p:txBody>
          <a:bodyPr>
            <a:normAutofit fontScale="90000"/>
          </a:bodyPr>
          <a:lstStyle/>
          <a:p>
            <a:r>
              <a:rPr lang="en-US" dirty="0"/>
              <a:t>THE DESTINY OF SATAN  LAKE OF FIRE  THE PIT</a:t>
            </a:r>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413163"/>
            <a:ext cx="12037621" cy="6088083"/>
          </a:xfrm>
        </p:spPr>
        <p:txBody>
          <a:bodyPr>
            <a:normAutofit fontScale="25000" lnSpcReduction="20000"/>
          </a:bodyPr>
          <a:lstStyle/>
          <a:p>
            <a:pPr marL="0" lvl="0" indent="0" eaLnBrk="0" fontAlgn="base" hangingPunct="0">
              <a:buNone/>
            </a:pPr>
            <a:r>
              <a:rPr lang="en-US" sz="9600" b="1" dirty="0">
                <a:solidFill>
                  <a:srgbClr val="FF0000"/>
                </a:solidFill>
              </a:rPr>
              <a:t>The second step in Satan's destiny was his defeat by Jesus upon the cross, prophesied in </a:t>
            </a:r>
          </a:p>
          <a:p>
            <a:pPr marL="0" indent="0">
              <a:buNone/>
            </a:pPr>
            <a:r>
              <a:rPr lang="en-US" sz="8000" dirty="0"/>
              <a:t>Genesis 3:15  And I will put enmity between thee and the woman, and between thy seed and her seed; it shall bruise</a:t>
            </a:r>
          </a:p>
          <a:p>
            <a:pPr marL="0" indent="0">
              <a:buNone/>
            </a:pPr>
            <a:r>
              <a:rPr lang="en-US" sz="8000" dirty="0"/>
              <a:t> thy head, and thou </a:t>
            </a:r>
            <a:r>
              <a:rPr lang="en-US" sz="9600" b="1" dirty="0">
                <a:solidFill>
                  <a:srgbClr val="FF0000"/>
                </a:solidFill>
              </a:rPr>
              <a:t>shalt bruise his heel</a:t>
            </a:r>
            <a:r>
              <a:rPr lang="en-US" sz="8000" dirty="0"/>
              <a:t>.</a:t>
            </a:r>
          </a:p>
          <a:p>
            <a:pPr marL="0" indent="0">
              <a:buNone/>
            </a:pPr>
            <a:endParaRPr lang="en-US" sz="8000" dirty="0"/>
          </a:p>
          <a:p>
            <a:pPr marL="0" indent="0">
              <a:buNone/>
            </a:pPr>
            <a:r>
              <a:rPr lang="en-US" sz="8000" dirty="0"/>
              <a:t>1 John 3:8  He that </a:t>
            </a:r>
            <a:r>
              <a:rPr lang="en-US" sz="8000" dirty="0" err="1"/>
              <a:t>committeth</a:t>
            </a:r>
            <a:r>
              <a:rPr lang="en-US" sz="8000" dirty="0"/>
              <a:t> sin is of the devil; for the devil </a:t>
            </a:r>
            <a:r>
              <a:rPr lang="en-US" sz="8000" dirty="0" err="1"/>
              <a:t>sinneth</a:t>
            </a:r>
            <a:r>
              <a:rPr lang="en-US" sz="8000" dirty="0"/>
              <a:t> from the beginning.</a:t>
            </a:r>
          </a:p>
          <a:p>
            <a:pPr marL="0" indent="0">
              <a:buNone/>
            </a:pPr>
            <a:r>
              <a:rPr lang="en-US" sz="8000" dirty="0"/>
              <a:t> For this purpose the Son of God was manifested, </a:t>
            </a:r>
            <a:r>
              <a:rPr lang="en-US" sz="9600" b="1" dirty="0">
                <a:solidFill>
                  <a:srgbClr val="FF0000"/>
                </a:solidFill>
              </a:rPr>
              <a:t>that he might destroy the works of the devil</a:t>
            </a:r>
            <a:r>
              <a:rPr lang="en-US" sz="8000" dirty="0"/>
              <a:t>.</a:t>
            </a:r>
          </a:p>
          <a:p>
            <a:endParaRPr lang="en-US" sz="8000" dirty="0"/>
          </a:p>
          <a:p>
            <a:pPr marL="0" indent="0">
              <a:buNone/>
            </a:pPr>
            <a:r>
              <a:rPr lang="en-US" sz="8000" dirty="0"/>
              <a:t>Hebrews 2:14-15  Forasmuch then as the children are partakers of flesh and blood, he also himself likewise took part of the same; that  through death he </a:t>
            </a:r>
            <a:r>
              <a:rPr lang="en-US" sz="9600" b="1" dirty="0">
                <a:solidFill>
                  <a:srgbClr val="FF0000"/>
                </a:solidFill>
              </a:rPr>
              <a:t>might destroy him that had the power of death, that is, the devil</a:t>
            </a:r>
            <a:r>
              <a:rPr lang="en-US" sz="8000" dirty="0"/>
              <a:t>; </a:t>
            </a:r>
          </a:p>
          <a:p>
            <a:pPr marL="0" indent="0">
              <a:buNone/>
            </a:pPr>
            <a:r>
              <a:rPr lang="en-US" sz="8000" dirty="0"/>
              <a:t> (15)  And deliver them who through fear of death were all their lifetime subject to bondage.</a:t>
            </a:r>
          </a:p>
          <a:p>
            <a:endParaRPr lang="en-US" sz="8000" dirty="0"/>
          </a:p>
          <a:p>
            <a:pPr marL="0" indent="0">
              <a:buNone/>
            </a:pPr>
            <a:r>
              <a:rPr lang="en-US" sz="8000" dirty="0"/>
              <a:t>Colossians 2:15  </a:t>
            </a:r>
            <a:r>
              <a:rPr lang="en-US" sz="8000" i="1" dirty="0"/>
              <a:t>And</a:t>
            </a:r>
            <a:r>
              <a:rPr lang="en-US" sz="8000" dirty="0"/>
              <a:t> </a:t>
            </a:r>
            <a:r>
              <a:rPr lang="en-US" sz="9600" b="1" dirty="0">
                <a:solidFill>
                  <a:srgbClr val="FF0000"/>
                </a:solidFill>
              </a:rPr>
              <a:t>having spoiled principalities and powers, </a:t>
            </a:r>
            <a:r>
              <a:rPr lang="en-US" sz="8000" dirty="0"/>
              <a:t>he made a shew of them openly, triumphing over them in it.</a:t>
            </a:r>
          </a:p>
          <a:p>
            <a:pPr marL="0" indent="0">
              <a:buNone/>
            </a:pPr>
            <a:endParaRPr lang="en-US" sz="8000" dirty="0"/>
          </a:p>
          <a:p>
            <a:pPr marL="0" indent="0">
              <a:buNone/>
            </a:pPr>
            <a:r>
              <a:rPr lang="en-US" sz="8000" dirty="0"/>
              <a:t>John 12:31  Now is the </a:t>
            </a:r>
            <a:r>
              <a:rPr lang="en-US" sz="9600" b="1" dirty="0">
                <a:solidFill>
                  <a:srgbClr val="FF0000"/>
                </a:solidFill>
              </a:rPr>
              <a:t>judgment of this world</a:t>
            </a:r>
            <a:r>
              <a:rPr lang="en-US" sz="8000" dirty="0"/>
              <a:t>: now shall the </a:t>
            </a:r>
            <a:r>
              <a:rPr lang="en-US" sz="9600" b="1" dirty="0">
                <a:solidFill>
                  <a:srgbClr val="FF0000"/>
                </a:solidFill>
              </a:rPr>
              <a:t>prince of this world be cast out</a:t>
            </a:r>
            <a:r>
              <a:rPr lang="en-US" sz="8000" dirty="0"/>
              <a:t>.</a:t>
            </a:r>
          </a:p>
          <a:p>
            <a:endParaRPr lang="en-US" sz="8000" dirty="0"/>
          </a:p>
          <a:p>
            <a:endParaRPr lang="en-US" dirty="0"/>
          </a:p>
          <a:p>
            <a:endParaRPr lang="en-US" dirty="0"/>
          </a:p>
          <a:p>
            <a:endParaRPr lang="en-US" dirty="0"/>
          </a:p>
          <a:p>
            <a:r>
              <a:rPr lang="en-US" dirty="0"/>
              <a:t>Lk. 10:18.</a:t>
            </a:r>
          </a:p>
          <a:p>
            <a:pPr lvl="0" eaLnBrk="0" fontAlgn="base" hangingPunct="0"/>
            <a:endParaRPr lang="en-US" dirty="0"/>
          </a:p>
          <a:p>
            <a:pPr lvl="0" eaLnBrk="0" fontAlgn="base" hangingPunct="0"/>
            <a:endParaRPr lang="en-US" sz="3200" b="1" dirty="0">
              <a:solidFill>
                <a:srgbClr val="FF0000"/>
              </a:solidFill>
            </a:endParaRPr>
          </a:p>
        </p:txBody>
      </p:sp>
    </p:spTree>
    <p:extLst>
      <p:ext uri="{BB962C8B-B14F-4D97-AF65-F5344CB8AC3E}">
        <p14:creationId xmlns:p14="http://schemas.microsoft.com/office/powerpoint/2010/main" val="164355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43543"/>
            <a:ext cx="10131425" cy="585849"/>
          </a:xfrm>
        </p:spPr>
        <p:txBody>
          <a:bodyPr>
            <a:normAutofit fontScale="90000"/>
          </a:bodyPr>
          <a:lstStyle/>
          <a:p>
            <a:r>
              <a:rPr lang="en-US" dirty="0"/>
              <a:t>THE DESTINY OF SATAN  LAKE OF FIRE  THE PIT</a:t>
            </a:r>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413163"/>
            <a:ext cx="12037621" cy="6088083"/>
          </a:xfrm>
        </p:spPr>
        <p:txBody>
          <a:bodyPr>
            <a:normAutofit fontScale="92500" lnSpcReduction="10000"/>
          </a:bodyPr>
          <a:lstStyle/>
          <a:p>
            <a:pPr eaLnBrk="0" fontAlgn="base" hangingPunct="0"/>
            <a:r>
              <a:rPr lang="en-US" sz="3600" b="1" dirty="0">
                <a:solidFill>
                  <a:srgbClr val="FF0000"/>
                </a:solidFill>
              </a:rPr>
              <a:t>His expulsion from the heavenlies, that is, his access to them for the purpose of accusing the brethren before God. This is the war in heaven between Michael and his angels and Satan and his angels </a:t>
            </a:r>
          </a:p>
          <a:p>
            <a:pPr eaLnBrk="0" fontAlgn="base" hangingPunct="0"/>
            <a:endParaRPr lang="en-US" sz="3600" b="1" dirty="0">
              <a:solidFill>
                <a:srgbClr val="FF0000"/>
              </a:solidFill>
            </a:endParaRPr>
          </a:p>
          <a:p>
            <a:r>
              <a:rPr lang="en-US" sz="3600" dirty="0"/>
              <a:t>Revelation 12:7-9  And there was war in heaven: Michael and his angels fought </a:t>
            </a:r>
            <a:r>
              <a:rPr lang="en-US" sz="3600" b="1" dirty="0">
                <a:solidFill>
                  <a:srgbClr val="FF0000"/>
                </a:solidFill>
              </a:rPr>
              <a:t>against the dragon</a:t>
            </a:r>
            <a:r>
              <a:rPr lang="en-US" sz="3600" dirty="0"/>
              <a:t>; and the dragon fought and his angels,  (8)  And prevailed not; neither was their place found any more in heaven.  (9)  And the </a:t>
            </a:r>
            <a:r>
              <a:rPr lang="en-US" sz="3600" b="1" dirty="0">
                <a:solidFill>
                  <a:srgbClr val="FF0000"/>
                </a:solidFill>
              </a:rPr>
              <a:t>great dragon was cast out</a:t>
            </a:r>
            <a:r>
              <a:rPr lang="en-US" sz="3600" dirty="0"/>
              <a:t>, that old </a:t>
            </a:r>
            <a:r>
              <a:rPr lang="en-US" sz="3600" b="1" dirty="0">
                <a:solidFill>
                  <a:srgbClr val="FF0000"/>
                </a:solidFill>
              </a:rPr>
              <a:t>serpent</a:t>
            </a:r>
            <a:r>
              <a:rPr lang="en-US" sz="3600" dirty="0"/>
              <a:t>, called the </a:t>
            </a:r>
            <a:r>
              <a:rPr lang="en-US" sz="3600" b="1" dirty="0">
                <a:solidFill>
                  <a:srgbClr val="FF0000"/>
                </a:solidFill>
              </a:rPr>
              <a:t>Devil</a:t>
            </a:r>
            <a:r>
              <a:rPr lang="en-US" sz="3600" dirty="0"/>
              <a:t>, and </a:t>
            </a:r>
            <a:r>
              <a:rPr lang="en-US" sz="3600" b="1" dirty="0">
                <a:solidFill>
                  <a:srgbClr val="FF0000"/>
                </a:solidFill>
              </a:rPr>
              <a:t>Satan</a:t>
            </a:r>
            <a:r>
              <a:rPr lang="en-US" sz="3600" dirty="0"/>
              <a:t>, which </a:t>
            </a:r>
            <a:r>
              <a:rPr lang="en-US" sz="3600" b="1" dirty="0" err="1">
                <a:solidFill>
                  <a:srgbClr val="FF0000"/>
                </a:solidFill>
              </a:rPr>
              <a:t>deceiveth</a:t>
            </a:r>
            <a:r>
              <a:rPr lang="en-US" sz="3600" b="1" dirty="0">
                <a:solidFill>
                  <a:srgbClr val="FF0000"/>
                </a:solidFill>
              </a:rPr>
              <a:t> </a:t>
            </a:r>
            <a:r>
              <a:rPr lang="en-US" sz="3600" dirty="0"/>
              <a:t>the whole world: he was </a:t>
            </a:r>
            <a:r>
              <a:rPr lang="en-US" sz="3600" b="1" dirty="0">
                <a:solidFill>
                  <a:srgbClr val="FF0000"/>
                </a:solidFill>
              </a:rPr>
              <a:t>cast out into the earth</a:t>
            </a:r>
            <a:r>
              <a:rPr lang="en-US" sz="3600" dirty="0"/>
              <a:t>, and his </a:t>
            </a:r>
            <a:r>
              <a:rPr lang="en-US" sz="3600" b="1" dirty="0">
                <a:solidFill>
                  <a:srgbClr val="FF0000"/>
                </a:solidFill>
              </a:rPr>
              <a:t>angels were cast out</a:t>
            </a:r>
            <a:r>
              <a:rPr lang="en-US" sz="3600" dirty="0"/>
              <a:t> </a:t>
            </a:r>
            <a:r>
              <a:rPr lang="en-US" sz="3600" b="1" dirty="0">
                <a:solidFill>
                  <a:srgbClr val="FF0000"/>
                </a:solidFill>
              </a:rPr>
              <a:t>with him.</a:t>
            </a:r>
          </a:p>
          <a:p>
            <a:endParaRPr lang="en-US" dirty="0"/>
          </a:p>
          <a:p>
            <a:pPr eaLnBrk="0" fontAlgn="base" hangingPunct="0"/>
            <a:endParaRPr lang="en-US" sz="3200" b="1" dirty="0">
              <a:solidFill>
                <a:srgbClr val="FF0000"/>
              </a:solidFill>
            </a:endParaRPr>
          </a:p>
        </p:txBody>
      </p:sp>
    </p:spTree>
    <p:extLst>
      <p:ext uri="{BB962C8B-B14F-4D97-AF65-F5344CB8AC3E}">
        <p14:creationId xmlns:p14="http://schemas.microsoft.com/office/powerpoint/2010/main" val="1105682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descr="A close up of a watch&#10;&#10;Description generated with high confidence">
            <a:extLst>
              <a:ext uri="{FF2B5EF4-FFF2-40B4-BE49-F238E27FC236}">
                <a16:creationId xmlns:a16="http://schemas.microsoft.com/office/drawing/2014/main" id="{97FEBA57-8992-46BB-BCF0-5A83FE8E01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very high confidence">
            <a:extLst>
              <a:ext uri="{FF2B5EF4-FFF2-40B4-BE49-F238E27FC236}">
                <a16:creationId xmlns:a16="http://schemas.microsoft.com/office/drawing/2014/main" id="{E9D9841E-DD34-4689-B482-86419627ADCF}"/>
              </a:ext>
            </a:extLst>
          </p:cNvPr>
          <p:cNvPicPr>
            <a:picLocks noChangeAspect="1"/>
          </p:cNvPicPr>
          <p:nvPr/>
        </p:nvPicPr>
        <p:blipFill>
          <a:blip r:embed="rId3"/>
          <a:stretch>
            <a:fillRect/>
          </a:stretch>
        </p:blipFill>
        <p:spPr>
          <a:xfrm>
            <a:off x="506681" y="522514"/>
            <a:ext cx="11139054" cy="5855425"/>
          </a:xfrm>
          <a:prstGeom prst="rect">
            <a:avLst/>
          </a:prstGeom>
        </p:spPr>
      </p:pic>
    </p:spTree>
    <p:extLst>
      <p:ext uri="{BB962C8B-B14F-4D97-AF65-F5344CB8AC3E}">
        <p14:creationId xmlns:p14="http://schemas.microsoft.com/office/powerpoint/2010/main" val="19988989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F8C668FA-2417-47B5-B454-2D55FC17FF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97FEBA57-8992-46BB-BCF0-5A83FE8E01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1">
            <a:extLst>
              <a:ext uri="{FF2B5EF4-FFF2-40B4-BE49-F238E27FC236}">
                <a16:creationId xmlns:a16="http://schemas.microsoft.com/office/drawing/2014/main" id="{2B4CDDF6-55C3-415A-8D8B-7E03C3D616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animal, text&#10;&#10;Description generated with high confidence">
            <a:extLst>
              <a:ext uri="{FF2B5EF4-FFF2-40B4-BE49-F238E27FC236}">
                <a16:creationId xmlns:a16="http://schemas.microsoft.com/office/drawing/2014/main" id="{E8A4DFF8-62CE-4E2E-BB27-DCA15C7A24C2}"/>
              </a:ext>
            </a:extLst>
          </p:cNvPr>
          <p:cNvPicPr>
            <a:picLocks noChangeAspect="1"/>
          </p:cNvPicPr>
          <p:nvPr/>
        </p:nvPicPr>
        <p:blipFill>
          <a:blip r:embed="rId3"/>
          <a:stretch>
            <a:fillRect/>
          </a:stretch>
        </p:blipFill>
        <p:spPr>
          <a:xfrm>
            <a:off x="2516633" y="800007"/>
            <a:ext cx="7144378" cy="5251118"/>
          </a:xfrm>
          <a:prstGeom prst="rect">
            <a:avLst/>
          </a:prstGeom>
        </p:spPr>
      </p:pic>
    </p:spTree>
    <p:extLst>
      <p:ext uri="{BB962C8B-B14F-4D97-AF65-F5344CB8AC3E}">
        <p14:creationId xmlns:p14="http://schemas.microsoft.com/office/powerpoint/2010/main" val="399060799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43543"/>
            <a:ext cx="10131425" cy="585849"/>
          </a:xfrm>
        </p:spPr>
        <p:txBody>
          <a:bodyPr>
            <a:normAutofit fontScale="90000"/>
          </a:bodyPr>
          <a:lstStyle/>
          <a:p>
            <a:r>
              <a:rPr lang="en-US" dirty="0"/>
              <a:t>THE DESTINY OF SATAN  LAKE OF FIRE  THE PIT</a:t>
            </a:r>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413163"/>
            <a:ext cx="12037621" cy="6088083"/>
          </a:xfrm>
        </p:spPr>
        <p:txBody>
          <a:bodyPr>
            <a:normAutofit/>
          </a:bodyPr>
          <a:lstStyle/>
          <a:p>
            <a:pPr eaLnBrk="0" fontAlgn="base" hangingPunct="0"/>
            <a:r>
              <a:rPr lang="en-US" sz="2800" b="1" dirty="0">
                <a:solidFill>
                  <a:srgbClr val="FF0000"/>
                </a:solidFill>
              </a:rPr>
              <a:t>Then Satan is bound in the bottomless pit for 1,000 years </a:t>
            </a:r>
          </a:p>
          <a:p>
            <a:pPr eaLnBrk="0" fontAlgn="base" hangingPunct="0"/>
            <a:endParaRPr lang="en-US" sz="2800" b="1" dirty="0">
              <a:solidFill>
                <a:srgbClr val="FF0000"/>
              </a:solidFill>
            </a:endParaRPr>
          </a:p>
          <a:p>
            <a:r>
              <a:rPr lang="en-US" sz="2800" b="1" dirty="0"/>
              <a:t>Rev 20:1</a:t>
            </a:r>
            <a:r>
              <a:rPr lang="en-US" sz="2800" dirty="0"/>
              <a:t>  And I saw an angel come down from heaven, having the key of the bottomless pit and a great chain in his hand. </a:t>
            </a:r>
          </a:p>
          <a:p>
            <a:r>
              <a:rPr lang="en-US" sz="2800" dirty="0"/>
              <a:t>Rev 20:2  And he </a:t>
            </a:r>
            <a:r>
              <a:rPr lang="en-US" sz="2800" b="1" dirty="0">
                <a:solidFill>
                  <a:srgbClr val="FF0000"/>
                </a:solidFill>
              </a:rPr>
              <a:t>laid hold on the dragon, that old serpent, which is the Devil, and Satan, and bound him a thousand years</a:t>
            </a:r>
            <a:r>
              <a:rPr lang="en-US" sz="2800" dirty="0"/>
              <a:t>, </a:t>
            </a:r>
          </a:p>
          <a:p>
            <a:r>
              <a:rPr lang="en-US" sz="2800" dirty="0"/>
              <a:t>Rev 20:3  And </a:t>
            </a:r>
            <a:r>
              <a:rPr lang="en-US" sz="2800" b="1" dirty="0">
                <a:solidFill>
                  <a:srgbClr val="FF0000"/>
                </a:solidFill>
              </a:rPr>
              <a:t>cast him into the bottomless pit</a:t>
            </a:r>
            <a:r>
              <a:rPr lang="en-US" sz="2800" dirty="0"/>
              <a:t>, and shut him up, and set a seal upon him, that he should deceive the nations no more, </a:t>
            </a:r>
            <a:r>
              <a:rPr lang="en-US" sz="2800" b="1" dirty="0">
                <a:solidFill>
                  <a:srgbClr val="FF0000"/>
                </a:solidFill>
              </a:rPr>
              <a:t>till the thousand years </a:t>
            </a:r>
            <a:r>
              <a:rPr lang="en-US" sz="2800" dirty="0"/>
              <a:t>should be fulfilled: and after that he must be loosed a little season. </a:t>
            </a:r>
          </a:p>
          <a:p>
            <a:pPr eaLnBrk="0" fontAlgn="base" hangingPunct="0"/>
            <a:endParaRPr lang="en-US" sz="3200" b="1" dirty="0">
              <a:solidFill>
                <a:srgbClr val="FF0000"/>
              </a:solidFill>
            </a:endParaRPr>
          </a:p>
        </p:txBody>
      </p:sp>
    </p:spTree>
    <p:extLst>
      <p:ext uri="{BB962C8B-B14F-4D97-AF65-F5344CB8AC3E}">
        <p14:creationId xmlns:p14="http://schemas.microsoft.com/office/powerpoint/2010/main" val="74206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 invertebrate&#10;&#10;Description generated with very high confidence">
            <a:extLst>
              <a:ext uri="{FF2B5EF4-FFF2-40B4-BE49-F238E27FC236}">
                <a16:creationId xmlns:a16="http://schemas.microsoft.com/office/drawing/2014/main" id="{D33C4D1B-C5BF-49A2-8606-29265260B7AE}"/>
              </a:ext>
            </a:extLst>
          </p:cNvPr>
          <p:cNvPicPr>
            <a:picLocks noChangeAspect="1"/>
          </p:cNvPicPr>
          <p:nvPr/>
        </p:nvPicPr>
        <p:blipFill>
          <a:blip r:embed="rId2"/>
          <a:stretch>
            <a:fillRect/>
          </a:stretch>
        </p:blipFill>
        <p:spPr>
          <a:xfrm>
            <a:off x="862941" y="126183"/>
            <a:ext cx="10454244" cy="6816348"/>
          </a:xfrm>
          <a:prstGeom prst="rect">
            <a:avLst/>
          </a:prstGeom>
        </p:spPr>
      </p:pic>
    </p:spTree>
    <p:extLst>
      <p:ext uri="{BB962C8B-B14F-4D97-AF65-F5344CB8AC3E}">
        <p14:creationId xmlns:p14="http://schemas.microsoft.com/office/powerpoint/2010/main" val="88845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43543"/>
            <a:ext cx="10131425" cy="585849"/>
          </a:xfrm>
        </p:spPr>
        <p:txBody>
          <a:bodyPr>
            <a:normAutofit fontScale="90000"/>
          </a:bodyPr>
          <a:lstStyle/>
          <a:p>
            <a:r>
              <a:rPr lang="en-US" dirty="0"/>
              <a:t>THE DESTINY OF SATAN  LAKE OF FIRE  THE PIT</a:t>
            </a:r>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413163"/>
            <a:ext cx="12037621" cy="6088083"/>
          </a:xfrm>
        </p:spPr>
        <p:txBody>
          <a:bodyPr>
            <a:normAutofit/>
          </a:bodyPr>
          <a:lstStyle/>
          <a:p>
            <a:pPr lvl="0" eaLnBrk="0" fontAlgn="base" hangingPunct="0"/>
            <a:r>
              <a:rPr lang="en-US" sz="2800" dirty="0">
                <a:solidFill>
                  <a:srgbClr val="FF0000"/>
                </a:solidFill>
              </a:rPr>
              <a:t>He is loosed for a short season to deceive the nations and reap the final harvest of iniquity from the earth (Rev. 20:7-9). During the millennial reign of our Lord upon the earth, there will be many uncon­verted people who will yield only feigned obedience, or forced obedience. These will follow Satan in the final rebellion.</a:t>
            </a:r>
          </a:p>
          <a:p>
            <a:pPr lvl="0" eaLnBrk="0" fontAlgn="base" hangingPunct="0"/>
            <a:endParaRPr lang="en-US" sz="2800" dirty="0"/>
          </a:p>
          <a:p>
            <a:r>
              <a:rPr lang="en-US" sz="2800" dirty="0"/>
              <a:t>Revelation 20:7-9  And when the </a:t>
            </a:r>
            <a:r>
              <a:rPr lang="en-US" sz="2800" b="1" dirty="0">
                <a:solidFill>
                  <a:srgbClr val="FF0000"/>
                </a:solidFill>
              </a:rPr>
              <a:t>thousand years are expired, Satan shall be loosed out of his prison</a:t>
            </a:r>
            <a:r>
              <a:rPr lang="en-US" sz="2800" dirty="0"/>
              <a:t>,  (8)  And shall go out to </a:t>
            </a:r>
            <a:r>
              <a:rPr lang="en-US" sz="2800" b="1" dirty="0">
                <a:solidFill>
                  <a:srgbClr val="FF0000"/>
                </a:solidFill>
              </a:rPr>
              <a:t>deceive the nations </a:t>
            </a:r>
            <a:r>
              <a:rPr lang="en-US" sz="2800" dirty="0"/>
              <a:t>which are in the </a:t>
            </a:r>
            <a:r>
              <a:rPr lang="en-US" sz="2800" dirty="0">
                <a:solidFill>
                  <a:srgbClr val="FF0000"/>
                </a:solidFill>
              </a:rPr>
              <a:t>four quarters of the earth</a:t>
            </a:r>
            <a:r>
              <a:rPr lang="en-US" sz="2800" dirty="0"/>
              <a:t>, Gog and Magog, to gather them together to battle: the number of whom </a:t>
            </a:r>
            <a:r>
              <a:rPr lang="en-US" sz="2800" i="1" dirty="0"/>
              <a:t>is</a:t>
            </a:r>
            <a:r>
              <a:rPr lang="en-US" sz="2800" dirty="0"/>
              <a:t> as the sand of the sea.  (9)  And they went up on the breadth of the earth, and </a:t>
            </a:r>
            <a:r>
              <a:rPr lang="en-US" sz="2800" i="1" dirty="0">
                <a:solidFill>
                  <a:srgbClr val="FF0000"/>
                </a:solidFill>
              </a:rPr>
              <a:t>compassed the camp </a:t>
            </a:r>
            <a:r>
              <a:rPr lang="en-US" sz="2800" dirty="0"/>
              <a:t>of the saints about, and the beloved city: and </a:t>
            </a:r>
            <a:r>
              <a:rPr lang="en-US" sz="2800" dirty="0">
                <a:solidFill>
                  <a:srgbClr val="FF0000"/>
                </a:solidFill>
              </a:rPr>
              <a:t>fire came down from God out of heaven, and devoured them</a:t>
            </a:r>
            <a:r>
              <a:rPr lang="en-US" sz="2800" dirty="0"/>
              <a:t>.</a:t>
            </a:r>
          </a:p>
          <a:p>
            <a:endParaRPr lang="en-US" dirty="0"/>
          </a:p>
          <a:p>
            <a:pPr lvl="0" eaLnBrk="0" fontAlgn="base" hangingPunct="0"/>
            <a:endParaRPr lang="en-US" sz="2400" dirty="0"/>
          </a:p>
          <a:p>
            <a:pPr eaLnBrk="0" fontAlgn="base" hangingPunct="0"/>
            <a:endParaRPr lang="en-US" sz="3200" b="1" dirty="0">
              <a:solidFill>
                <a:srgbClr val="FF0000"/>
              </a:solidFill>
            </a:endParaRPr>
          </a:p>
        </p:txBody>
      </p:sp>
    </p:spTree>
    <p:extLst>
      <p:ext uri="{BB962C8B-B14F-4D97-AF65-F5344CB8AC3E}">
        <p14:creationId xmlns:p14="http://schemas.microsoft.com/office/powerpoint/2010/main" val="416813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39DC-B759-40BA-8914-C5517A0F68D3}"/>
              </a:ext>
            </a:extLst>
          </p:cNvPr>
          <p:cNvSpPr>
            <a:spLocks noGrp="1"/>
          </p:cNvSpPr>
          <p:nvPr>
            <p:ph type="title"/>
          </p:nvPr>
        </p:nvSpPr>
        <p:spPr>
          <a:xfrm>
            <a:off x="685801" y="142505"/>
            <a:ext cx="10131425" cy="839190"/>
          </a:xfrm>
        </p:spPr>
        <p:txBody>
          <a:bodyPr/>
          <a:lstStyle/>
          <a:p>
            <a:r>
              <a:rPr lang="en-US" dirty="0"/>
              <a:t>THE FALL OF SATAN ATTEMPTED COUP AGAINST GOD</a:t>
            </a:r>
          </a:p>
        </p:txBody>
      </p:sp>
      <p:sp>
        <p:nvSpPr>
          <p:cNvPr id="3" name="Content Placeholder 2">
            <a:extLst>
              <a:ext uri="{FF2B5EF4-FFF2-40B4-BE49-F238E27FC236}">
                <a16:creationId xmlns:a16="http://schemas.microsoft.com/office/drawing/2014/main" id="{3BB0AC70-1646-44CC-A9D1-35CD3D3FBB57}"/>
              </a:ext>
            </a:extLst>
          </p:cNvPr>
          <p:cNvSpPr>
            <a:spLocks noGrp="1"/>
          </p:cNvSpPr>
          <p:nvPr>
            <p:ph idx="1"/>
          </p:nvPr>
        </p:nvSpPr>
        <p:spPr>
          <a:xfrm>
            <a:off x="95003" y="1531915"/>
            <a:ext cx="11930742" cy="5652656"/>
          </a:xfrm>
        </p:spPr>
        <p:txBody>
          <a:bodyPr>
            <a:normAutofit fontScale="92500"/>
          </a:bodyPr>
          <a:lstStyle/>
          <a:p>
            <a:r>
              <a:rPr lang="en-US" sz="2400" b="1" dirty="0"/>
              <a:t>Isaiah 14:12-20  How art thou </a:t>
            </a:r>
            <a:r>
              <a:rPr lang="en-US" sz="2400" b="1" dirty="0">
                <a:solidFill>
                  <a:srgbClr val="FF0000"/>
                </a:solidFill>
              </a:rPr>
              <a:t>fallen from heaven</a:t>
            </a:r>
            <a:r>
              <a:rPr lang="en-US" sz="2400" b="1" dirty="0"/>
              <a:t>, </a:t>
            </a:r>
            <a:r>
              <a:rPr lang="en-US" sz="2400" b="1" dirty="0">
                <a:solidFill>
                  <a:srgbClr val="FF0000"/>
                </a:solidFill>
              </a:rPr>
              <a:t>O Lucifer, son of the morning</a:t>
            </a:r>
            <a:r>
              <a:rPr lang="en-US" sz="2400" b="1" dirty="0"/>
              <a:t>! </a:t>
            </a:r>
            <a:r>
              <a:rPr lang="en-US" sz="2400" b="1" i="1" dirty="0"/>
              <a:t>how</a:t>
            </a:r>
            <a:r>
              <a:rPr lang="en-US" sz="2400" b="1" dirty="0"/>
              <a:t> art thou cut down to the ground, which didst weaken the nations!  (13)  For thou hast said in thine heart, </a:t>
            </a:r>
            <a:r>
              <a:rPr lang="en-US" sz="2400" b="1" dirty="0">
                <a:solidFill>
                  <a:srgbClr val="FF0000"/>
                </a:solidFill>
              </a:rPr>
              <a:t>I will </a:t>
            </a:r>
            <a:r>
              <a:rPr lang="en-US" sz="2400" b="1" dirty="0"/>
              <a:t>ascend into heaven, </a:t>
            </a:r>
            <a:r>
              <a:rPr lang="en-US" sz="2400" b="1" dirty="0">
                <a:solidFill>
                  <a:srgbClr val="FF0000"/>
                </a:solidFill>
              </a:rPr>
              <a:t>I will </a:t>
            </a:r>
            <a:r>
              <a:rPr lang="en-US" sz="2400" b="1" dirty="0"/>
              <a:t>exalt my throne above the </a:t>
            </a:r>
            <a:r>
              <a:rPr lang="en-US" sz="3600" b="1" dirty="0">
                <a:solidFill>
                  <a:srgbClr val="FFFF00"/>
                </a:solidFill>
              </a:rPr>
              <a:t>stars of God</a:t>
            </a:r>
            <a:r>
              <a:rPr lang="en-US" sz="2400" b="1" dirty="0">
                <a:solidFill>
                  <a:srgbClr val="FF0000"/>
                </a:solidFill>
              </a:rPr>
              <a:t>: I will </a:t>
            </a:r>
            <a:r>
              <a:rPr lang="en-US" sz="2400" b="1" dirty="0"/>
              <a:t>sit also upon the mount of the congregation, in the sides of the north:  (14)  </a:t>
            </a:r>
            <a:r>
              <a:rPr lang="en-US" sz="2400" b="1" dirty="0">
                <a:solidFill>
                  <a:srgbClr val="FF0000"/>
                </a:solidFill>
              </a:rPr>
              <a:t>I will </a:t>
            </a:r>
            <a:r>
              <a:rPr lang="en-US" sz="2400" b="1" dirty="0"/>
              <a:t>ascend above the heights of the clouds; </a:t>
            </a:r>
            <a:r>
              <a:rPr lang="en-US" sz="2400" b="1" dirty="0">
                <a:solidFill>
                  <a:srgbClr val="FF0000"/>
                </a:solidFill>
              </a:rPr>
              <a:t>I will </a:t>
            </a:r>
            <a:r>
              <a:rPr lang="en-US" sz="2400" b="1" dirty="0"/>
              <a:t>be like the </a:t>
            </a:r>
            <a:r>
              <a:rPr lang="en-US" sz="3600" b="1" dirty="0">
                <a:solidFill>
                  <a:srgbClr val="FFFF00"/>
                </a:solidFill>
              </a:rPr>
              <a:t>most High</a:t>
            </a:r>
            <a:r>
              <a:rPr lang="en-US" sz="2400" b="1" dirty="0"/>
              <a:t>. SEEKS TO BE WORSHIPPED AS GOD – WHY HE INTODUCES CEREMONIES  (15)  Yet thou shalt be brought </a:t>
            </a:r>
            <a:r>
              <a:rPr lang="en-US" sz="2400" b="1" dirty="0">
                <a:solidFill>
                  <a:srgbClr val="FF0000"/>
                </a:solidFill>
              </a:rPr>
              <a:t>down to hell</a:t>
            </a:r>
            <a:r>
              <a:rPr lang="en-US" sz="2400" b="1" dirty="0"/>
              <a:t>, to the </a:t>
            </a:r>
            <a:r>
              <a:rPr lang="en-US" sz="2400" b="1" dirty="0">
                <a:solidFill>
                  <a:srgbClr val="FF0000"/>
                </a:solidFill>
              </a:rPr>
              <a:t>sides of the pit. </a:t>
            </a:r>
            <a:r>
              <a:rPr lang="en-US" sz="2400" b="1" dirty="0"/>
              <a:t> (16)  They that see thee shall narrowly look upon thee, </a:t>
            </a:r>
            <a:r>
              <a:rPr lang="en-US" sz="2400" b="1" i="1" dirty="0"/>
              <a:t>and</a:t>
            </a:r>
            <a:r>
              <a:rPr lang="en-US" sz="2400" b="1" dirty="0"/>
              <a:t> consider thee, </a:t>
            </a:r>
            <a:r>
              <a:rPr lang="en-US" sz="2400" b="1" i="1" dirty="0"/>
              <a:t>saying, Is</a:t>
            </a:r>
            <a:r>
              <a:rPr lang="en-US" sz="2400" b="1" dirty="0"/>
              <a:t> this the man that made the </a:t>
            </a:r>
            <a:r>
              <a:rPr lang="en-US" sz="2400" b="1" dirty="0">
                <a:solidFill>
                  <a:srgbClr val="FF0000"/>
                </a:solidFill>
              </a:rPr>
              <a:t>earth to tremble</a:t>
            </a:r>
            <a:r>
              <a:rPr lang="en-US" sz="2400" b="1" dirty="0"/>
              <a:t>, that did shake kingdoms;  (17)  </a:t>
            </a:r>
            <a:r>
              <a:rPr lang="en-US" sz="2400" b="1" i="1" dirty="0"/>
              <a:t>That</a:t>
            </a:r>
            <a:r>
              <a:rPr lang="en-US" sz="2400" b="1" dirty="0"/>
              <a:t> made the world as a wilderness, and destroyed the cities thereof; </a:t>
            </a:r>
            <a:r>
              <a:rPr lang="en-US" sz="2400" b="1" i="1" dirty="0"/>
              <a:t>that</a:t>
            </a:r>
            <a:r>
              <a:rPr lang="en-US" sz="2400" b="1" dirty="0"/>
              <a:t> </a:t>
            </a:r>
            <a:r>
              <a:rPr lang="en-US" sz="2400" b="1" dirty="0">
                <a:solidFill>
                  <a:srgbClr val="FF0000"/>
                </a:solidFill>
              </a:rPr>
              <a:t>opened not the house of his prisoners</a:t>
            </a:r>
            <a:r>
              <a:rPr lang="en-US" sz="2400" b="1" dirty="0"/>
              <a:t>? SEEKS TO DESTROY OTHERS AS HE HAS BEEN DESTROYED  (18)  All the kings of the nations, </a:t>
            </a:r>
            <a:r>
              <a:rPr lang="en-US" sz="2400" b="1" i="1" dirty="0"/>
              <a:t>even</a:t>
            </a:r>
            <a:r>
              <a:rPr lang="en-US" sz="2400" b="1" dirty="0"/>
              <a:t> all of them, lie in glory, every one in his own house.  (19)  But thou art cast out of thy grave like an abominable branch, </a:t>
            </a:r>
            <a:r>
              <a:rPr lang="en-US" sz="2400" b="1" i="1" dirty="0"/>
              <a:t>and as</a:t>
            </a:r>
            <a:r>
              <a:rPr lang="en-US" sz="2400" b="1" dirty="0"/>
              <a:t> the raiment of those that are slain, thrust through with a sword, that go down to the stones of the pit; as a </a:t>
            </a:r>
            <a:r>
              <a:rPr lang="en-US" sz="2400" b="1" dirty="0" err="1"/>
              <a:t>carcase</a:t>
            </a:r>
            <a:r>
              <a:rPr lang="en-US" sz="2400" b="1" dirty="0"/>
              <a:t> trodden under feet.  (20)  Thou shalt not be joined with them in burial, because thou hast destroyed thy land, </a:t>
            </a:r>
            <a:r>
              <a:rPr lang="en-US" sz="2400" b="1" i="1" dirty="0"/>
              <a:t>and</a:t>
            </a:r>
            <a:r>
              <a:rPr lang="en-US" sz="2400" b="1" dirty="0"/>
              <a:t> slain thy people: the seed of evildoers shall never be renowned.</a:t>
            </a:r>
          </a:p>
          <a:p>
            <a:endParaRPr lang="en-US" dirty="0"/>
          </a:p>
          <a:p>
            <a:endParaRPr lang="en-US" dirty="0"/>
          </a:p>
        </p:txBody>
      </p:sp>
    </p:spTree>
    <p:extLst>
      <p:ext uri="{BB962C8B-B14F-4D97-AF65-F5344CB8AC3E}">
        <p14:creationId xmlns:p14="http://schemas.microsoft.com/office/powerpoint/2010/main" val="317079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447-BB93-4094-B733-276B74159793}"/>
              </a:ext>
            </a:extLst>
          </p:cNvPr>
          <p:cNvSpPr>
            <a:spLocks noGrp="1"/>
          </p:cNvSpPr>
          <p:nvPr>
            <p:ph type="title"/>
          </p:nvPr>
        </p:nvSpPr>
        <p:spPr/>
        <p:txBody>
          <a:bodyPr/>
          <a:lstStyle/>
          <a:p>
            <a:r>
              <a:rPr lang="en-US" dirty="0"/>
              <a:t>SATAN FOREVER WILL BURN IN THE LAKE OF FIRE</a:t>
            </a:r>
          </a:p>
        </p:txBody>
      </p:sp>
      <p:sp>
        <p:nvSpPr>
          <p:cNvPr id="3" name="Content Placeholder 2">
            <a:extLst>
              <a:ext uri="{FF2B5EF4-FFF2-40B4-BE49-F238E27FC236}">
                <a16:creationId xmlns:a16="http://schemas.microsoft.com/office/drawing/2014/main" id="{3861E56A-85D4-48C1-B572-65DC5C0D7F8B}"/>
              </a:ext>
            </a:extLst>
          </p:cNvPr>
          <p:cNvSpPr>
            <a:spLocks noGrp="1"/>
          </p:cNvSpPr>
          <p:nvPr>
            <p:ph idx="1"/>
          </p:nvPr>
        </p:nvSpPr>
        <p:spPr>
          <a:xfrm>
            <a:off x="75210" y="2142067"/>
            <a:ext cx="11982203" cy="4646660"/>
          </a:xfrm>
        </p:spPr>
        <p:txBody>
          <a:bodyPr>
            <a:normAutofit/>
          </a:bodyPr>
          <a:lstStyle/>
          <a:p>
            <a:r>
              <a:rPr lang="en-US" sz="4000" b="1" dirty="0">
                <a:solidFill>
                  <a:srgbClr val="FF0000"/>
                </a:solidFill>
              </a:rPr>
              <a:t>Satan is cast into the Lake of Fire and brimstone</a:t>
            </a:r>
          </a:p>
          <a:p>
            <a:endParaRPr lang="en-US" sz="4000" dirty="0"/>
          </a:p>
          <a:p>
            <a:r>
              <a:rPr lang="en-US" sz="4000" dirty="0"/>
              <a:t>Revelation 20:10  And the </a:t>
            </a:r>
            <a:r>
              <a:rPr lang="en-US" sz="4000" b="1" dirty="0">
                <a:solidFill>
                  <a:srgbClr val="FF0000"/>
                </a:solidFill>
              </a:rPr>
              <a:t>devil</a:t>
            </a:r>
            <a:r>
              <a:rPr lang="en-US" sz="4000" dirty="0"/>
              <a:t> that deceived them was cast into the </a:t>
            </a:r>
            <a:r>
              <a:rPr lang="en-US" sz="4000" b="1" dirty="0">
                <a:solidFill>
                  <a:srgbClr val="FF0000"/>
                </a:solidFill>
              </a:rPr>
              <a:t>lake of fire and brimstone</a:t>
            </a:r>
            <a:r>
              <a:rPr lang="en-US" sz="4000" dirty="0"/>
              <a:t>, where the </a:t>
            </a:r>
            <a:r>
              <a:rPr lang="en-US" sz="4000" b="1" dirty="0">
                <a:solidFill>
                  <a:srgbClr val="FF0000"/>
                </a:solidFill>
              </a:rPr>
              <a:t>beast</a:t>
            </a:r>
            <a:r>
              <a:rPr lang="en-US" sz="4000" dirty="0"/>
              <a:t> and the false prophet </a:t>
            </a:r>
            <a:r>
              <a:rPr lang="en-US" sz="4000" i="1" dirty="0"/>
              <a:t>are,</a:t>
            </a:r>
            <a:r>
              <a:rPr lang="en-US" sz="4000" dirty="0"/>
              <a:t> and shall be </a:t>
            </a:r>
            <a:r>
              <a:rPr lang="en-US" sz="4000" b="1" dirty="0">
                <a:solidFill>
                  <a:srgbClr val="FF0000"/>
                </a:solidFill>
              </a:rPr>
              <a:t>tormented day and night for ever and ever</a:t>
            </a:r>
            <a:r>
              <a:rPr lang="en-US" sz="4000" dirty="0"/>
              <a:t>.</a:t>
            </a:r>
          </a:p>
          <a:p>
            <a:endParaRPr lang="en-US" dirty="0"/>
          </a:p>
          <a:p>
            <a:endParaRPr lang="en-US" dirty="0"/>
          </a:p>
        </p:txBody>
      </p:sp>
    </p:spTree>
    <p:extLst>
      <p:ext uri="{BB962C8B-B14F-4D97-AF65-F5344CB8AC3E}">
        <p14:creationId xmlns:p14="http://schemas.microsoft.com/office/powerpoint/2010/main" val="1878614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9FD21FF-81F7-4F36-918A-6B7DBB8E00B0}"/>
              </a:ext>
            </a:extLst>
          </p:cNvPr>
          <p:cNvPicPr>
            <a:picLocks noChangeAspect="1"/>
          </p:cNvPicPr>
          <p:nvPr/>
        </p:nvPicPr>
        <p:blipFill>
          <a:blip r:embed="rId2"/>
          <a:stretch>
            <a:fillRect/>
          </a:stretch>
        </p:blipFill>
        <p:spPr>
          <a:xfrm>
            <a:off x="134588" y="224412"/>
            <a:ext cx="8910124" cy="6413893"/>
          </a:xfrm>
          <a:prstGeom prst="rect">
            <a:avLst/>
          </a:prstGeom>
        </p:spPr>
      </p:pic>
    </p:spTree>
    <p:extLst>
      <p:ext uri="{BB962C8B-B14F-4D97-AF65-F5344CB8AC3E}">
        <p14:creationId xmlns:p14="http://schemas.microsoft.com/office/powerpoint/2010/main" val="90487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447-BB93-4094-B733-276B74159793}"/>
              </a:ext>
            </a:extLst>
          </p:cNvPr>
          <p:cNvSpPr>
            <a:spLocks noGrp="1"/>
          </p:cNvSpPr>
          <p:nvPr>
            <p:ph type="title"/>
          </p:nvPr>
        </p:nvSpPr>
        <p:spPr>
          <a:xfrm>
            <a:off x="685801" y="328552"/>
            <a:ext cx="10131425" cy="977734"/>
          </a:xfrm>
        </p:spPr>
        <p:txBody>
          <a:bodyPr/>
          <a:lstStyle/>
          <a:p>
            <a:r>
              <a:rPr lang="en-US" dirty="0"/>
              <a:t>FOR NOW THE FIGHT IS ON</a:t>
            </a:r>
          </a:p>
        </p:txBody>
      </p:sp>
      <p:sp>
        <p:nvSpPr>
          <p:cNvPr id="3" name="Content Placeholder 2">
            <a:extLst>
              <a:ext uri="{FF2B5EF4-FFF2-40B4-BE49-F238E27FC236}">
                <a16:creationId xmlns:a16="http://schemas.microsoft.com/office/drawing/2014/main" id="{3861E56A-85D4-48C1-B572-65DC5C0D7F8B}"/>
              </a:ext>
            </a:extLst>
          </p:cNvPr>
          <p:cNvSpPr>
            <a:spLocks noGrp="1"/>
          </p:cNvSpPr>
          <p:nvPr>
            <p:ph idx="1"/>
          </p:nvPr>
        </p:nvSpPr>
        <p:spPr>
          <a:xfrm>
            <a:off x="75210" y="1227117"/>
            <a:ext cx="11982203" cy="5561610"/>
          </a:xfrm>
        </p:spPr>
        <p:txBody>
          <a:bodyPr>
            <a:normAutofit fontScale="92500" lnSpcReduction="20000"/>
          </a:bodyPr>
          <a:lstStyle/>
          <a:p>
            <a:pPr eaLnBrk="0" fontAlgn="base" hangingPunct="0"/>
            <a:r>
              <a:rPr lang="en-US" sz="2800" b="1" dirty="0">
                <a:solidFill>
                  <a:srgbClr val="FFFF00"/>
                </a:solidFill>
              </a:rPr>
              <a:t>The pathway of victory is outlined in the Scriptures:</a:t>
            </a:r>
          </a:p>
          <a:p>
            <a:pPr lvl="0" eaLnBrk="0" fontAlgn="base" hangingPunct="0"/>
            <a:r>
              <a:rPr lang="en-US" sz="2800" dirty="0"/>
              <a:t>To put on the whole armor of God that we might be able to stand </a:t>
            </a:r>
            <a:r>
              <a:rPr lang="en-US" sz="2800" b="1" dirty="0">
                <a:solidFill>
                  <a:srgbClr val="FF0000"/>
                </a:solidFill>
              </a:rPr>
              <a:t>against the wiles of the devil</a:t>
            </a:r>
          </a:p>
          <a:p>
            <a:pPr eaLnBrk="0" fontAlgn="base" hangingPunct="0"/>
            <a:r>
              <a:rPr lang="en-US" sz="2800" dirty="0"/>
              <a:t>(Eph. 6:11-18).</a:t>
            </a:r>
          </a:p>
          <a:p>
            <a:pPr lvl="0" eaLnBrk="0" fontAlgn="base" hangingPunct="0"/>
            <a:r>
              <a:rPr lang="en-US" sz="2800" b="1" dirty="0">
                <a:solidFill>
                  <a:srgbClr val="FFFF00"/>
                </a:solidFill>
              </a:rPr>
              <a:t>Watchfulness is necessary when such an enemy seeks our downfall. </a:t>
            </a:r>
            <a:r>
              <a:rPr lang="en-US" sz="2800" dirty="0"/>
              <a:t>I Pet. 5:8 says, "Be sober, be watch­ful; your adversary the </a:t>
            </a:r>
            <a:r>
              <a:rPr lang="en-US" sz="2800" b="1" dirty="0">
                <a:solidFill>
                  <a:srgbClr val="FF0000"/>
                </a:solidFill>
              </a:rPr>
              <a:t>devil, as a roaring lion </a:t>
            </a:r>
            <a:r>
              <a:rPr lang="en-US" sz="2800" b="1" dirty="0" err="1">
                <a:solidFill>
                  <a:srgbClr val="FF0000"/>
                </a:solidFill>
              </a:rPr>
              <a:t>walketh</a:t>
            </a:r>
            <a:r>
              <a:rPr lang="en-US" sz="2800" b="1" dirty="0">
                <a:solidFill>
                  <a:srgbClr val="FF0000"/>
                </a:solidFill>
              </a:rPr>
              <a:t> about seeking whom he may devour</a:t>
            </a:r>
            <a:r>
              <a:rPr lang="en-US" sz="2800" dirty="0"/>
              <a:t>" (RV).</a:t>
            </a:r>
          </a:p>
          <a:p>
            <a:pPr eaLnBrk="0" fontAlgn="base" hangingPunct="0"/>
            <a:r>
              <a:rPr lang="en-US" sz="2800" b="1" dirty="0">
                <a:solidFill>
                  <a:srgbClr val="FFFF00"/>
                </a:solidFill>
              </a:rPr>
              <a:t>Resistance should be made to the devil's attacks. </a:t>
            </a:r>
          </a:p>
          <a:p>
            <a:r>
              <a:rPr lang="en-US" sz="2800" b="1" dirty="0"/>
              <a:t>Jas 4:7</a:t>
            </a:r>
            <a:r>
              <a:rPr lang="en-US" sz="2800" dirty="0"/>
              <a:t>  Submit yourselves therefore to God. </a:t>
            </a:r>
            <a:r>
              <a:rPr lang="en-US" sz="2800" dirty="0">
                <a:solidFill>
                  <a:srgbClr val="FF0000"/>
                </a:solidFill>
              </a:rPr>
              <a:t>Resist the devil</a:t>
            </a:r>
            <a:r>
              <a:rPr lang="en-US" sz="2800" dirty="0"/>
              <a:t>, and he will </a:t>
            </a:r>
            <a:r>
              <a:rPr lang="en-US" sz="5800" b="1" dirty="0">
                <a:solidFill>
                  <a:srgbClr val="FF0000"/>
                </a:solidFill>
              </a:rPr>
              <a:t>flee </a:t>
            </a:r>
            <a:r>
              <a:rPr lang="en-US" sz="2800" dirty="0"/>
              <a:t>from you. </a:t>
            </a:r>
          </a:p>
          <a:p>
            <a:r>
              <a:rPr lang="en-US" sz="2800" dirty="0"/>
              <a:t>Jas 4:8  Draw nigh to God, and he will draw nigh to you. Cleanse </a:t>
            </a:r>
            <a:r>
              <a:rPr lang="en-US" sz="2800" i="1" dirty="0"/>
              <a:t>your</a:t>
            </a:r>
            <a:r>
              <a:rPr lang="en-US" sz="2800" dirty="0"/>
              <a:t> hands, </a:t>
            </a:r>
            <a:r>
              <a:rPr lang="en-US" sz="2800" i="1" dirty="0"/>
              <a:t>ye</a:t>
            </a:r>
            <a:r>
              <a:rPr lang="en-US" sz="2800" dirty="0"/>
              <a:t> sinners; and purify </a:t>
            </a:r>
            <a:r>
              <a:rPr lang="en-US" sz="2800" i="1" dirty="0"/>
              <a:t>your</a:t>
            </a:r>
            <a:r>
              <a:rPr lang="en-US" sz="2800" dirty="0"/>
              <a:t> hearts, </a:t>
            </a:r>
            <a:r>
              <a:rPr lang="en-US" sz="2800" i="1" dirty="0"/>
              <a:t>ye</a:t>
            </a:r>
            <a:r>
              <a:rPr lang="en-US" sz="2800" dirty="0"/>
              <a:t> double minded. </a:t>
            </a:r>
          </a:p>
          <a:p>
            <a:endParaRPr lang="en-US" dirty="0"/>
          </a:p>
        </p:txBody>
      </p:sp>
    </p:spTree>
    <p:extLst>
      <p:ext uri="{BB962C8B-B14F-4D97-AF65-F5344CB8AC3E}">
        <p14:creationId xmlns:p14="http://schemas.microsoft.com/office/powerpoint/2010/main" val="315132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7FEBA57-8992-46BB-BCF0-5A83FE8E01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0CE50A-5D11-4FF4-A80F-0F8CCAC2593F}"/>
              </a:ext>
            </a:extLst>
          </p:cNvPr>
          <p:cNvPicPr>
            <a:picLocks noChangeAspect="1"/>
          </p:cNvPicPr>
          <p:nvPr/>
        </p:nvPicPr>
        <p:blipFill>
          <a:blip r:embed="rId3"/>
          <a:stretch>
            <a:fillRect/>
          </a:stretch>
        </p:blipFill>
        <p:spPr>
          <a:xfrm>
            <a:off x="473837" y="492749"/>
            <a:ext cx="11092729" cy="5897880"/>
          </a:xfrm>
          <a:prstGeom prst="rect">
            <a:avLst/>
          </a:prstGeom>
        </p:spPr>
      </p:pic>
    </p:spTree>
    <p:extLst>
      <p:ext uri="{BB962C8B-B14F-4D97-AF65-F5344CB8AC3E}">
        <p14:creationId xmlns:p14="http://schemas.microsoft.com/office/powerpoint/2010/main" val="337541188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0E174D7-A74C-4845-B4E2-D161F9C68F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12F2985-810C-4ABC-9993-5D7821EE7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4ED322-46F8-458E-A66C-9D9A3500D884}"/>
              </a:ext>
            </a:extLst>
          </p:cNvPr>
          <p:cNvPicPr>
            <a:picLocks noChangeAspect="1"/>
          </p:cNvPicPr>
          <p:nvPr/>
        </p:nvPicPr>
        <p:blipFill rotWithShape="1">
          <a:blip r:embed="rId2"/>
          <a:srcRect t="1243" b="73"/>
          <a:stretch/>
        </p:blipFill>
        <p:spPr>
          <a:xfrm>
            <a:off x="419596" y="420838"/>
            <a:ext cx="11295392" cy="6015587"/>
          </a:xfrm>
          <a:prstGeom prst="rect">
            <a:avLst/>
          </a:prstGeom>
        </p:spPr>
      </p:pic>
    </p:spTree>
    <p:extLst>
      <p:ext uri="{BB962C8B-B14F-4D97-AF65-F5344CB8AC3E}">
        <p14:creationId xmlns:p14="http://schemas.microsoft.com/office/powerpoint/2010/main" val="3996226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447-BB93-4094-B733-276B74159793}"/>
              </a:ext>
            </a:extLst>
          </p:cNvPr>
          <p:cNvSpPr>
            <a:spLocks noGrp="1"/>
          </p:cNvSpPr>
          <p:nvPr>
            <p:ph type="title"/>
          </p:nvPr>
        </p:nvSpPr>
        <p:spPr>
          <a:xfrm>
            <a:off x="685801" y="328552"/>
            <a:ext cx="10131425" cy="977734"/>
          </a:xfrm>
        </p:spPr>
        <p:txBody>
          <a:bodyPr/>
          <a:lstStyle/>
          <a:p>
            <a:r>
              <a:rPr lang="en-US" dirty="0"/>
              <a:t>FOR NOW THE FIGHT IS ON</a:t>
            </a:r>
          </a:p>
        </p:txBody>
      </p:sp>
      <p:sp>
        <p:nvSpPr>
          <p:cNvPr id="3" name="Content Placeholder 2">
            <a:extLst>
              <a:ext uri="{FF2B5EF4-FFF2-40B4-BE49-F238E27FC236}">
                <a16:creationId xmlns:a16="http://schemas.microsoft.com/office/drawing/2014/main" id="{3861E56A-85D4-48C1-B572-65DC5C0D7F8B}"/>
              </a:ext>
            </a:extLst>
          </p:cNvPr>
          <p:cNvSpPr>
            <a:spLocks noGrp="1"/>
          </p:cNvSpPr>
          <p:nvPr>
            <p:ph idx="1"/>
          </p:nvPr>
        </p:nvSpPr>
        <p:spPr>
          <a:xfrm>
            <a:off x="75210" y="1227117"/>
            <a:ext cx="11982203" cy="5561610"/>
          </a:xfrm>
        </p:spPr>
        <p:txBody>
          <a:bodyPr>
            <a:normAutofit fontScale="92500" lnSpcReduction="20000"/>
          </a:bodyPr>
          <a:lstStyle/>
          <a:p>
            <a:r>
              <a:rPr lang="en-US" sz="7200" dirty="0"/>
              <a:t>1 John 5:18  We know that whosoever is born of God </a:t>
            </a:r>
            <a:r>
              <a:rPr lang="en-US" sz="7200" dirty="0" err="1"/>
              <a:t>sinneth</a:t>
            </a:r>
            <a:r>
              <a:rPr lang="en-US" sz="7200" dirty="0"/>
              <a:t> not; but he that is begotten of God </a:t>
            </a:r>
            <a:r>
              <a:rPr lang="en-US" sz="7200" dirty="0" err="1"/>
              <a:t>keepeth</a:t>
            </a:r>
            <a:r>
              <a:rPr lang="en-US" sz="7200" dirty="0"/>
              <a:t> himself, and </a:t>
            </a:r>
            <a:r>
              <a:rPr lang="en-US" sz="7200" b="1" dirty="0">
                <a:solidFill>
                  <a:srgbClr val="FF0000"/>
                </a:solidFill>
              </a:rPr>
              <a:t>that wicked one </a:t>
            </a:r>
            <a:r>
              <a:rPr lang="en-US" sz="7200" b="1" dirty="0" err="1">
                <a:solidFill>
                  <a:srgbClr val="FF0000"/>
                </a:solidFill>
              </a:rPr>
              <a:t>toucheth</a:t>
            </a:r>
            <a:r>
              <a:rPr lang="en-US" sz="7200" b="1" dirty="0">
                <a:solidFill>
                  <a:srgbClr val="FF0000"/>
                </a:solidFill>
              </a:rPr>
              <a:t> him not</a:t>
            </a:r>
            <a:r>
              <a:rPr lang="en-US" sz="7200" dirty="0"/>
              <a:t>.</a:t>
            </a:r>
          </a:p>
          <a:p>
            <a:endParaRPr lang="en-US" dirty="0"/>
          </a:p>
          <a:p>
            <a:endParaRPr lang="en-US" dirty="0"/>
          </a:p>
        </p:txBody>
      </p:sp>
    </p:spTree>
    <p:extLst>
      <p:ext uri="{BB962C8B-B14F-4D97-AF65-F5344CB8AC3E}">
        <p14:creationId xmlns:p14="http://schemas.microsoft.com/office/powerpoint/2010/main" val="10532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descr="A close up of a watch&#10;&#10;Description generated with high confidence">
            <a:extLst>
              <a:ext uri="{FF2B5EF4-FFF2-40B4-BE49-F238E27FC236}">
                <a16:creationId xmlns:a16="http://schemas.microsoft.com/office/drawing/2014/main" id="{97FEBA57-8992-46BB-BCF0-5A83FE8E01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generated with very high confidence">
            <a:extLst>
              <a:ext uri="{FF2B5EF4-FFF2-40B4-BE49-F238E27FC236}">
                <a16:creationId xmlns:a16="http://schemas.microsoft.com/office/drawing/2014/main" id="{9735E19E-2B02-4EE0-AD13-716DCB07CE58}"/>
              </a:ext>
            </a:extLst>
          </p:cNvPr>
          <p:cNvPicPr>
            <a:picLocks noChangeAspect="1"/>
          </p:cNvPicPr>
          <p:nvPr/>
        </p:nvPicPr>
        <p:blipFill>
          <a:blip r:embed="rId3"/>
          <a:stretch>
            <a:fillRect/>
          </a:stretch>
        </p:blipFill>
        <p:spPr>
          <a:xfrm>
            <a:off x="510639" y="597724"/>
            <a:ext cx="11071761" cy="5624945"/>
          </a:xfrm>
          <a:prstGeom prst="rect">
            <a:avLst/>
          </a:prstGeom>
        </p:spPr>
      </p:pic>
    </p:spTree>
    <p:extLst>
      <p:ext uri="{BB962C8B-B14F-4D97-AF65-F5344CB8AC3E}">
        <p14:creationId xmlns:p14="http://schemas.microsoft.com/office/powerpoint/2010/main" val="22539890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FAA8-70BA-4934-9FF0-A25C53CC0FC5}"/>
              </a:ext>
            </a:extLst>
          </p:cNvPr>
          <p:cNvSpPr>
            <a:spLocks noGrp="1"/>
          </p:cNvSpPr>
          <p:nvPr>
            <p:ph type="title"/>
          </p:nvPr>
        </p:nvSpPr>
        <p:spPr/>
        <p:txBody>
          <a:bodyPr>
            <a:normAutofit fontScale="90000"/>
          </a:bodyPr>
          <a:lstStyle/>
          <a:p>
            <a:pPr eaLnBrk="0" fontAlgn="base" hangingPunct="0"/>
            <a:r>
              <a:rPr lang="en-US" u="sng" dirty="0"/>
              <a:t>Results of the Fall of Satan</a:t>
            </a:r>
            <a:br>
              <a:rPr lang="en-US" dirty="0"/>
            </a:br>
            <a:r>
              <a:rPr lang="en-US" dirty="0"/>
              <a:t>Bancroft tabulates seven results as follows:</a:t>
            </a:r>
            <a:br>
              <a:rPr lang="en-US" dirty="0"/>
            </a:br>
            <a:endParaRPr lang="en-US" dirty="0"/>
          </a:p>
        </p:txBody>
      </p:sp>
      <p:sp>
        <p:nvSpPr>
          <p:cNvPr id="3" name="Content Placeholder 2">
            <a:extLst>
              <a:ext uri="{FF2B5EF4-FFF2-40B4-BE49-F238E27FC236}">
                <a16:creationId xmlns:a16="http://schemas.microsoft.com/office/drawing/2014/main" id="{3302AFFE-5BEB-4213-A403-D9D8AE47189B}"/>
              </a:ext>
            </a:extLst>
          </p:cNvPr>
          <p:cNvSpPr>
            <a:spLocks noGrp="1"/>
          </p:cNvSpPr>
          <p:nvPr>
            <p:ph idx="1"/>
          </p:nvPr>
        </p:nvSpPr>
        <p:spPr>
          <a:xfrm>
            <a:off x="685801" y="2142067"/>
            <a:ext cx="11157856" cy="5078130"/>
          </a:xfrm>
        </p:spPr>
        <p:txBody>
          <a:bodyPr>
            <a:normAutofit/>
          </a:bodyPr>
          <a:lstStyle/>
          <a:p>
            <a:pPr marL="0" indent="0" eaLnBrk="0" fontAlgn="base" hangingPunct="0">
              <a:buNone/>
            </a:pPr>
            <a:r>
              <a:rPr lang="en-US" b="1" dirty="0"/>
              <a:t>1. The anointed cherub became the </a:t>
            </a:r>
            <a:r>
              <a:rPr lang="en-US" sz="2400" b="1" dirty="0">
                <a:solidFill>
                  <a:srgbClr val="FF0000"/>
                </a:solidFill>
              </a:rPr>
              <a:t>original sinner </a:t>
            </a:r>
            <a:r>
              <a:rPr lang="en-US" b="1" dirty="0"/>
              <a:t>(I John 3:8).</a:t>
            </a:r>
          </a:p>
          <a:p>
            <a:pPr marL="0" lvl="0" indent="0" eaLnBrk="0" fontAlgn="base" hangingPunct="0">
              <a:buNone/>
            </a:pPr>
            <a:r>
              <a:rPr lang="en-US" b="1" dirty="0"/>
              <a:t>2. He became the </a:t>
            </a:r>
            <a:r>
              <a:rPr lang="en-US" sz="2400" b="1" dirty="0">
                <a:solidFill>
                  <a:srgbClr val="FF0000"/>
                </a:solidFill>
              </a:rPr>
              <a:t>author</a:t>
            </a:r>
            <a:r>
              <a:rPr lang="en-US" b="1" dirty="0"/>
              <a:t>, fountain-head and discriminator </a:t>
            </a:r>
            <a:r>
              <a:rPr lang="en-US" sz="2400" b="1" dirty="0">
                <a:solidFill>
                  <a:srgbClr val="FF0000"/>
                </a:solidFill>
              </a:rPr>
              <a:t>of sin </a:t>
            </a:r>
            <a:r>
              <a:rPr lang="en-US" b="1" dirty="0"/>
              <a:t>(John 8:44</a:t>
            </a:r>
          </a:p>
          <a:p>
            <a:pPr marL="0" lvl="0" indent="0" eaLnBrk="0" fontAlgn="base" hangingPunct="0">
              <a:buNone/>
            </a:pPr>
            <a:r>
              <a:rPr lang="en-US" b="1" dirty="0"/>
              <a:t>3. He ceased to abide in the truth and </a:t>
            </a:r>
            <a:r>
              <a:rPr lang="en-US" sz="2400" b="1" dirty="0">
                <a:solidFill>
                  <a:srgbClr val="FF0000"/>
                </a:solidFill>
              </a:rPr>
              <a:t>sin became his inherent nature</a:t>
            </a:r>
            <a:r>
              <a:rPr lang="en-US" b="1" dirty="0"/>
              <a:t>, element, environment, and delight (I John 3:8; 8:L14).</a:t>
            </a:r>
          </a:p>
          <a:p>
            <a:pPr marL="0" indent="0" eaLnBrk="0" fontAlgn="base" hangingPunct="0">
              <a:buNone/>
            </a:pPr>
            <a:r>
              <a:rPr lang="en-US" b="1" dirty="0"/>
              <a:t>4. His </a:t>
            </a:r>
            <a:r>
              <a:rPr lang="en-US" sz="2400" b="1" dirty="0">
                <a:solidFill>
                  <a:srgbClr val="FF0000"/>
                </a:solidFill>
              </a:rPr>
              <a:t>wisdom</a:t>
            </a:r>
            <a:r>
              <a:rPr lang="en-US" b="1" dirty="0"/>
              <a:t> became </a:t>
            </a:r>
            <a:r>
              <a:rPr lang="en-US" sz="2400" b="1" dirty="0">
                <a:solidFill>
                  <a:srgbClr val="FF0000"/>
                </a:solidFill>
              </a:rPr>
              <a:t>corrupted</a:t>
            </a:r>
            <a:r>
              <a:rPr lang="en-US" b="1" dirty="0"/>
              <a:t> (Ezek. 28:17; Rom. 1:21-25).</a:t>
            </a:r>
          </a:p>
          <a:p>
            <a:pPr marL="0" lvl="0" indent="0" eaLnBrk="0" fontAlgn="base" hangingPunct="0">
              <a:buNone/>
            </a:pPr>
            <a:r>
              <a:rPr lang="en-US" b="1" dirty="0"/>
              <a:t>5. He came under </a:t>
            </a:r>
            <a:r>
              <a:rPr lang="en-US" sz="2400" b="1" dirty="0">
                <a:solidFill>
                  <a:srgbClr val="FF0000"/>
                </a:solidFill>
              </a:rPr>
              <a:t>condemnation</a:t>
            </a:r>
            <a:r>
              <a:rPr lang="en-US" b="1" dirty="0"/>
              <a:t> (I Tim. 3:6).</a:t>
            </a:r>
          </a:p>
          <a:p>
            <a:pPr marL="0" lvl="0" indent="0" eaLnBrk="0" fontAlgn="base" hangingPunct="0">
              <a:buNone/>
            </a:pPr>
            <a:r>
              <a:rPr lang="en-US" b="1" dirty="0"/>
              <a:t>6. He is to be </a:t>
            </a:r>
            <a:r>
              <a:rPr lang="en-US" sz="2400" b="1" dirty="0">
                <a:solidFill>
                  <a:srgbClr val="FF0000"/>
                </a:solidFill>
              </a:rPr>
              <a:t>expelled from the heavenlies </a:t>
            </a:r>
            <a:r>
              <a:rPr lang="en-US" b="1" dirty="0"/>
              <a:t>(Ezek. 28:16; Rev. 12:7-10).</a:t>
            </a:r>
          </a:p>
          <a:p>
            <a:pPr marL="0" lvl="0" indent="0" eaLnBrk="0" fontAlgn="base" hangingPunct="0">
              <a:buNone/>
            </a:pPr>
            <a:r>
              <a:rPr lang="en-US" b="1" dirty="0"/>
              <a:t>7. His </a:t>
            </a:r>
            <a:r>
              <a:rPr lang="en-US" sz="2400" b="1" dirty="0">
                <a:solidFill>
                  <a:srgbClr val="FF0000"/>
                </a:solidFill>
              </a:rPr>
              <a:t>future destruction is determined </a:t>
            </a:r>
            <a:r>
              <a:rPr lang="en-US" b="1" dirty="0"/>
              <a:t>(Isa. 14:12-17; Rev. 20:1-3).</a:t>
            </a:r>
          </a:p>
          <a:p>
            <a:pPr marL="0" indent="0" eaLnBrk="0" fontAlgn="base" hangingPunct="0">
              <a:buNone/>
            </a:pPr>
            <a:r>
              <a:rPr lang="en-US" b="1" dirty="0"/>
              <a:t>8. To this list, for greater clarity, may be added:</a:t>
            </a:r>
          </a:p>
          <a:p>
            <a:pPr marL="0" indent="0" eaLnBrk="0" fontAlgn="base" hangingPunct="0">
              <a:buNone/>
            </a:pPr>
            <a:r>
              <a:rPr lang="en-US" b="1" dirty="0"/>
              <a:t>"He became the great oppressor, the </a:t>
            </a:r>
            <a:r>
              <a:rPr lang="en-US" sz="2400" b="1" dirty="0">
                <a:solidFill>
                  <a:srgbClr val="FF0000"/>
                </a:solidFill>
              </a:rPr>
              <a:t>arch-enemy of God</a:t>
            </a:r>
            <a:r>
              <a:rPr lang="en-US" b="1" dirty="0"/>
              <a:t>, the </a:t>
            </a:r>
            <a:r>
              <a:rPr lang="en-US" sz="2400" b="1" dirty="0">
                <a:solidFill>
                  <a:srgbClr val="FF0000"/>
                </a:solidFill>
              </a:rPr>
              <a:t>hater of the good</a:t>
            </a:r>
            <a:r>
              <a:rPr lang="en-US" b="1" dirty="0"/>
              <a:t>, arising out of that hatred of God."</a:t>
            </a:r>
          </a:p>
          <a:p>
            <a:endParaRPr lang="en-US" b="1" dirty="0"/>
          </a:p>
        </p:txBody>
      </p:sp>
    </p:spTree>
    <p:extLst>
      <p:ext uri="{BB962C8B-B14F-4D97-AF65-F5344CB8AC3E}">
        <p14:creationId xmlns:p14="http://schemas.microsoft.com/office/powerpoint/2010/main" val="257789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4142-93C6-4C16-B2AB-4114807C7979}"/>
              </a:ext>
            </a:extLst>
          </p:cNvPr>
          <p:cNvSpPr>
            <a:spLocks noGrp="1"/>
          </p:cNvSpPr>
          <p:nvPr>
            <p:ph type="title"/>
          </p:nvPr>
        </p:nvSpPr>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F9DBA778-766C-4612-810F-7C71C42E37E8}"/>
              </a:ext>
            </a:extLst>
          </p:cNvPr>
          <p:cNvSpPr>
            <a:spLocks noGrp="1"/>
          </p:cNvSpPr>
          <p:nvPr>
            <p:ph idx="1"/>
          </p:nvPr>
        </p:nvSpPr>
        <p:spPr>
          <a:xfrm>
            <a:off x="158338" y="1448790"/>
            <a:ext cx="11934701" cy="5409210"/>
          </a:xfrm>
        </p:spPr>
        <p:txBody>
          <a:bodyPr>
            <a:normAutofit/>
          </a:bodyPr>
          <a:lstStyle/>
          <a:p>
            <a:pPr eaLnBrk="0" fontAlgn="base" hangingPunct="0"/>
            <a:r>
              <a:rPr lang="en-US" sz="2400" b="1" dirty="0">
                <a:solidFill>
                  <a:srgbClr val="FF0000"/>
                </a:solidFill>
              </a:rPr>
              <a:t>He instigates men to sin </a:t>
            </a:r>
            <a:r>
              <a:rPr lang="en-US" sz="2400" dirty="0"/>
              <a:t>(Gen. 3:1-6 </a:t>
            </a:r>
            <a:r>
              <a:rPr lang="en-US" sz="2400" b="1" dirty="0">
                <a:solidFill>
                  <a:srgbClr val="FF0000"/>
                </a:solidFill>
              </a:rPr>
              <a:t>Yea, hath God said</a:t>
            </a:r>
            <a:r>
              <a:rPr lang="en-US" sz="2400" dirty="0"/>
              <a:t>, Ye shall not eat of every tree of the garden? V5 eyes shall be opened, and ye shall </a:t>
            </a:r>
            <a:r>
              <a:rPr lang="en-US" sz="2400" b="1" dirty="0">
                <a:solidFill>
                  <a:srgbClr val="FF0000"/>
                </a:solidFill>
              </a:rPr>
              <a:t>be as gods, </a:t>
            </a:r>
            <a:r>
              <a:rPr lang="en-US" sz="2400" dirty="0"/>
              <a:t>knowing good and evil.  Jn. 13:2 </a:t>
            </a:r>
            <a:r>
              <a:rPr lang="en-US" sz="2400" b="1" dirty="0" err="1"/>
              <a:t>JohN</a:t>
            </a:r>
            <a:r>
              <a:rPr lang="en-US" sz="2400" b="1" dirty="0"/>
              <a:t> 13:2</a:t>
            </a:r>
            <a:r>
              <a:rPr lang="en-US" sz="2400" dirty="0"/>
              <a:t>  And supper being ended, the </a:t>
            </a:r>
            <a:r>
              <a:rPr lang="en-US" sz="2400" b="1" dirty="0">
                <a:solidFill>
                  <a:srgbClr val="FF0000"/>
                </a:solidFill>
              </a:rPr>
              <a:t>devil having now put into the heart of Judas </a:t>
            </a:r>
            <a:r>
              <a:rPr lang="en-US" sz="2400" dirty="0"/>
              <a:t>Iscariot, Simon's </a:t>
            </a:r>
            <a:r>
              <a:rPr lang="en-US" sz="2400" i="1" dirty="0"/>
              <a:t>son,</a:t>
            </a:r>
            <a:r>
              <a:rPr lang="en-US" sz="2400" dirty="0"/>
              <a:t> to </a:t>
            </a:r>
            <a:r>
              <a:rPr lang="en-US" sz="2400" b="1" dirty="0">
                <a:solidFill>
                  <a:srgbClr val="FF0000"/>
                </a:solidFill>
              </a:rPr>
              <a:t>betray him</a:t>
            </a:r>
            <a:r>
              <a:rPr lang="en-US" sz="2400" dirty="0"/>
              <a:t>; </a:t>
            </a:r>
          </a:p>
          <a:p>
            <a:pPr eaLnBrk="0" fontAlgn="base" hangingPunct="0"/>
            <a:r>
              <a:rPr lang="en-US" sz="2400" b="1" dirty="0">
                <a:solidFill>
                  <a:srgbClr val="FF0000"/>
                </a:solidFill>
              </a:rPr>
              <a:t>He tempts </a:t>
            </a:r>
            <a:r>
              <a:rPr lang="en-US" sz="2400" dirty="0"/>
              <a:t>men, </a:t>
            </a:r>
            <a:r>
              <a:rPr lang="en-US" sz="2400" b="1" dirty="0">
                <a:solidFill>
                  <a:srgbClr val="FF0000"/>
                </a:solidFill>
              </a:rPr>
              <a:t>allures the saints </a:t>
            </a:r>
            <a:r>
              <a:rPr lang="en-US" sz="2400" dirty="0"/>
              <a:t>(I Thess. 3:5 </a:t>
            </a:r>
            <a:r>
              <a:rPr lang="en-US" b="1" dirty="0"/>
              <a:t>1Th 3:5</a:t>
            </a:r>
            <a:r>
              <a:rPr lang="en-US" dirty="0"/>
              <a:t>  For this cause, when I could no longer forbear, I sent to know your faith, lest by some means </a:t>
            </a:r>
            <a:r>
              <a:rPr lang="en-US" sz="2400" b="1" dirty="0">
                <a:solidFill>
                  <a:srgbClr val="FF0000"/>
                </a:solidFill>
              </a:rPr>
              <a:t>the tempter have tempted you</a:t>
            </a:r>
            <a:r>
              <a:rPr lang="en-US" dirty="0"/>
              <a:t>, and our </a:t>
            </a:r>
            <a:r>
              <a:rPr lang="en-US" dirty="0" err="1"/>
              <a:t>labour</a:t>
            </a:r>
            <a:r>
              <a:rPr lang="en-US" dirty="0"/>
              <a:t> be in vain.</a:t>
            </a:r>
          </a:p>
          <a:p>
            <a:pPr eaLnBrk="0" fontAlgn="base" hangingPunct="0"/>
            <a:r>
              <a:rPr lang="en-US" sz="2400" dirty="0"/>
              <a:t>; I Cor. 7:5 </a:t>
            </a:r>
            <a:r>
              <a:rPr lang="en-US" b="1" dirty="0"/>
              <a:t>1Co 7:5</a:t>
            </a:r>
            <a:r>
              <a:rPr lang="en-US" dirty="0"/>
              <a:t>  Defraud ye not one the other, except </a:t>
            </a:r>
            <a:r>
              <a:rPr lang="en-US" i="1" dirty="0"/>
              <a:t>it be</a:t>
            </a:r>
            <a:r>
              <a:rPr lang="en-US" dirty="0"/>
              <a:t> with consent for a time, that ye may give yourselves to </a:t>
            </a:r>
            <a:r>
              <a:rPr lang="en-US" sz="3600" b="1" dirty="0">
                <a:solidFill>
                  <a:srgbClr val="FFFF00"/>
                </a:solidFill>
              </a:rPr>
              <a:t>fasting and prayer</a:t>
            </a:r>
            <a:r>
              <a:rPr lang="en-US" dirty="0"/>
              <a:t>; and come together again, that </a:t>
            </a:r>
            <a:r>
              <a:rPr lang="en-US" sz="2400" b="1" dirty="0">
                <a:solidFill>
                  <a:srgbClr val="FF0000"/>
                </a:solidFill>
              </a:rPr>
              <a:t>Satan tempt you not for your incontinency</a:t>
            </a:r>
            <a:r>
              <a:rPr lang="en-US" dirty="0"/>
              <a:t>. </a:t>
            </a:r>
            <a:r>
              <a:rPr lang="en-US" sz="2400" dirty="0"/>
              <a:t>). He even </a:t>
            </a:r>
            <a:r>
              <a:rPr lang="en-US" sz="2400" b="1" dirty="0">
                <a:solidFill>
                  <a:srgbClr val="FF0000"/>
                </a:solidFill>
              </a:rPr>
              <a:t>tempted Christ  </a:t>
            </a:r>
            <a:r>
              <a:rPr lang="en-US" sz="2400" dirty="0"/>
              <a:t>LUKE 4:1,2</a:t>
            </a:r>
          </a:p>
          <a:p>
            <a:pPr eaLnBrk="0" fontAlgn="base" hangingPunct="0"/>
            <a:r>
              <a:rPr lang="en-US" sz="2400" dirty="0"/>
              <a:t>3. </a:t>
            </a:r>
            <a:r>
              <a:rPr lang="en-US" sz="2400" b="1" dirty="0">
                <a:solidFill>
                  <a:srgbClr val="FF0000"/>
                </a:solidFill>
              </a:rPr>
              <a:t>Slanders God </a:t>
            </a:r>
            <a:r>
              <a:rPr lang="en-US" sz="2400" dirty="0"/>
              <a:t>to man (Gen. 3:1-6).</a:t>
            </a:r>
          </a:p>
          <a:p>
            <a:pPr lvl="0" eaLnBrk="0" fontAlgn="base" hangingPunct="0"/>
            <a:r>
              <a:rPr lang="en-US" sz="2400" b="1" dirty="0">
                <a:solidFill>
                  <a:srgbClr val="FF0000"/>
                </a:solidFill>
              </a:rPr>
              <a:t>Slanders man </a:t>
            </a:r>
            <a:r>
              <a:rPr lang="en-US" sz="2400" dirty="0"/>
              <a:t>to God (Job 1:9-11; Rev. 12:9,10).  </a:t>
            </a:r>
            <a:r>
              <a:rPr lang="en-US" sz="2400" b="1" dirty="0">
                <a:solidFill>
                  <a:srgbClr val="FF0000"/>
                </a:solidFill>
              </a:rPr>
              <a:t>ACCUSER</a:t>
            </a:r>
            <a:r>
              <a:rPr lang="en-US" sz="2400" dirty="0"/>
              <a:t> OF THE BRETHERN</a:t>
            </a:r>
          </a:p>
          <a:p>
            <a:endParaRPr lang="en-US" dirty="0"/>
          </a:p>
        </p:txBody>
      </p:sp>
    </p:spTree>
    <p:extLst>
      <p:ext uri="{BB962C8B-B14F-4D97-AF65-F5344CB8AC3E}">
        <p14:creationId xmlns:p14="http://schemas.microsoft.com/office/powerpoint/2010/main" val="278934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6D8B-C2EE-4DCF-A2E0-497B75A2E081}"/>
              </a:ext>
            </a:extLst>
          </p:cNvPr>
          <p:cNvSpPr>
            <a:spLocks noGrp="1"/>
          </p:cNvSpPr>
          <p:nvPr>
            <p:ph type="title"/>
          </p:nvPr>
        </p:nvSpPr>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D5CF945E-0C4F-4734-9F01-38F40716FDD0}"/>
              </a:ext>
            </a:extLst>
          </p:cNvPr>
          <p:cNvSpPr>
            <a:spLocks noGrp="1"/>
          </p:cNvSpPr>
          <p:nvPr>
            <p:ph idx="1"/>
          </p:nvPr>
        </p:nvSpPr>
        <p:spPr>
          <a:xfrm>
            <a:off x="174171" y="1472540"/>
            <a:ext cx="11614068" cy="5165765"/>
          </a:xfrm>
        </p:spPr>
        <p:txBody>
          <a:bodyPr>
            <a:normAutofit fontScale="92500" lnSpcReduction="20000"/>
          </a:bodyPr>
          <a:lstStyle/>
          <a:p>
            <a:r>
              <a:rPr lang="en-US" sz="2400" b="1" dirty="0">
                <a:solidFill>
                  <a:srgbClr val="FF0000"/>
                </a:solidFill>
              </a:rPr>
              <a:t>Inflicts suffering and disease </a:t>
            </a:r>
            <a:r>
              <a:rPr lang="en-US" sz="2400" dirty="0"/>
              <a:t>(Job 2:7; Acts 10:38  </a:t>
            </a:r>
            <a:r>
              <a:rPr lang="en-US" sz="2400" b="1" dirty="0"/>
              <a:t>Act 10:38</a:t>
            </a:r>
            <a:r>
              <a:rPr lang="en-US" sz="2400" dirty="0"/>
              <a:t>  </a:t>
            </a:r>
            <a:r>
              <a:rPr lang="en-US" sz="3600" b="1" dirty="0">
                <a:solidFill>
                  <a:srgbClr val="FFFF00"/>
                </a:solidFill>
              </a:rPr>
              <a:t>How God anointed Jesus of Nazareth with the Holy Ghost and with power: </a:t>
            </a:r>
            <a:r>
              <a:rPr lang="en-US" sz="2400" dirty="0"/>
              <a:t>who went about </a:t>
            </a:r>
            <a:r>
              <a:rPr lang="en-US" sz="3600" b="1" dirty="0">
                <a:solidFill>
                  <a:srgbClr val="FFFF00"/>
                </a:solidFill>
              </a:rPr>
              <a:t>doing good, </a:t>
            </a:r>
            <a:r>
              <a:rPr lang="en-US" sz="2400" dirty="0"/>
              <a:t>and </a:t>
            </a:r>
            <a:r>
              <a:rPr lang="en-US" sz="3600" b="1" dirty="0">
                <a:solidFill>
                  <a:srgbClr val="FFFF00"/>
                </a:solidFill>
              </a:rPr>
              <a:t>healing all </a:t>
            </a:r>
            <a:r>
              <a:rPr lang="en-US" sz="2400" dirty="0"/>
              <a:t>that were </a:t>
            </a:r>
            <a:r>
              <a:rPr lang="en-US" sz="2400" b="1" dirty="0">
                <a:solidFill>
                  <a:srgbClr val="FF0000"/>
                </a:solidFill>
              </a:rPr>
              <a:t>oppressed of the devil</a:t>
            </a:r>
            <a:r>
              <a:rPr lang="en-US" sz="2400" dirty="0"/>
              <a:t>; for </a:t>
            </a:r>
            <a:r>
              <a:rPr lang="en-US" sz="3600" b="1" dirty="0">
                <a:solidFill>
                  <a:srgbClr val="FFFF00"/>
                </a:solidFill>
              </a:rPr>
              <a:t>God was with him.</a:t>
            </a:r>
            <a:r>
              <a:rPr lang="en-US" sz="2400" dirty="0"/>
              <a:t> ; . </a:t>
            </a:r>
            <a:r>
              <a:rPr lang="en-US" sz="2400" dirty="0" err="1"/>
              <a:t>Luk</a:t>
            </a:r>
            <a:r>
              <a:rPr lang="en-US" sz="2400" dirty="0"/>
              <a:t> 13:11  And, behold, there was a woman which had a </a:t>
            </a:r>
            <a:r>
              <a:rPr lang="en-US" sz="2400" b="1" dirty="0">
                <a:solidFill>
                  <a:srgbClr val="FF0000"/>
                </a:solidFill>
              </a:rPr>
              <a:t>spirit of infirmity </a:t>
            </a:r>
            <a:r>
              <a:rPr lang="en-US" sz="2400" dirty="0"/>
              <a:t>eighteen years, and was bowed together, and could in no wise lift up </a:t>
            </a:r>
            <a:r>
              <a:rPr lang="en-US" sz="2400" i="1" dirty="0"/>
              <a:t>herself.</a:t>
            </a:r>
            <a:r>
              <a:rPr lang="en-US" sz="2400" dirty="0"/>
              <a:t> </a:t>
            </a:r>
            <a:r>
              <a:rPr lang="en-US" sz="2400" dirty="0" err="1"/>
              <a:t>Luk</a:t>
            </a:r>
            <a:r>
              <a:rPr lang="en-US" sz="2400" dirty="0"/>
              <a:t> 13:12  And when </a:t>
            </a:r>
            <a:r>
              <a:rPr lang="en-US" sz="3600" b="1" dirty="0">
                <a:solidFill>
                  <a:srgbClr val="FFFF00"/>
                </a:solidFill>
              </a:rPr>
              <a:t>Jesus saw her, he called her to him, </a:t>
            </a:r>
            <a:r>
              <a:rPr lang="en-US" sz="2400" dirty="0"/>
              <a:t>and said unto her, Woman, thou </a:t>
            </a:r>
            <a:r>
              <a:rPr lang="en-US" sz="3900" b="1" dirty="0">
                <a:solidFill>
                  <a:srgbClr val="FFFF00"/>
                </a:solidFill>
              </a:rPr>
              <a:t>art loosed</a:t>
            </a:r>
            <a:r>
              <a:rPr lang="en-US" sz="2400" dirty="0"/>
              <a:t> from </a:t>
            </a:r>
            <a:r>
              <a:rPr lang="en-US" sz="3900" b="1" dirty="0">
                <a:solidFill>
                  <a:srgbClr val="FFFF00"/>
                </a:solidFill>
              </a:rPr>
              <a:t>thine infirmity.</a:t>
            </a:r>
            <a:r>
              <a:rPr lang="en-US" sz="2400" dirty="0"/>
              <a:t> </a:t>
            </a:r>
            <a:r>
              <a:rPr lang="en-US" sz="2400" dirty="0" err="1"/>
              <a:t>Luk</a:t>
            </a:r>
            <a:r>
              <a:rPr lang="en-US" sz="2400" dirty="0"/>
              <a:t> 13:13  And he </a:t>
            </a:r>
            <a:r>
              <a:rPr lang="en-US" sz="3900" b="1" dirty="0">
                <a:solidFill>
                  <a:srgbClr val="FFFF00"/>
                </a:solidFill>
              </a:rPr>
              <a:t>laid his hands on her: </a:t>
            </a:r>
            <a:r>
              <a:rPr lang="en-US" sz="2400" dirty="0"/>
              <a:t>and immediately she was </a:t>
            </a:r>
            <a:r>
              <a:rPr lang="en-US" sz="3900" b="1" dirty="0">
                <a:solidFill>
                  <a:srgbClr val="FFFF00"/>
                </a:solidFill>
              </a:rPr>
              <a:t>made straight</a:t>
            </a:r>
            <a:r>
              <a:rPr lang="en-US" sz="2400" dirty="0"/>
              <a:t>, and </a:t>
            </a:r>
            <a:r>
              <a:rPr lang="en-US" sz="3900" b="1" dirty="0">
                <a:solidFill>
                  <a:srgbClr val="FFFF00"/>
                </a:solidFill>
              </a:rPr>
              <a:t>glorified God.</a:t>
            </a:r>
            <a:r>
              <a:rPr lang="en-US" sz="2400" dirty="0"/>
              <a:t> </a:t>
            </a:r>
          </a:p>
          <a:p>
            <a:r>
              <a:rPr lang="en-US" sz="2400" b="1" dirty="0">
                <a:solidFill>
                  <a:srgbClr val="FF0000"/>
                </a:solidFill>
              </a:rPr>
              <a:t>Enters into and controls men </a:t>
            </a:r>
            <a:r>
              <a:rPr lang="en-US" sz="2400" dirty="0"/>
              <a:t>(Eph. 4:27 </a:t>
            </a:r>
            <a:r>
              <a:rPr lang="en-US" sz="2400" dirty="0" err="1"/>
              <a:t>Eph</a:t>
            </a:r>
            <a:r>
              <a:rPr lang="en-US" sz="2400" dirty="0"/>
              <a:t> 4:26  Be ye angry, and sin not: let not the sun go down upon your wrath: </a:t>
            </a:r>
            <a:r>
              <a:rPr lang="en-US" sz="2400" b="1" dirty="0" err="1"/>
              <a:t>Eph</a:t>
            </a:r>
            <a:r>
              <a:rPr lang="en-US" sz="2400" b="1" dirty="0"/>
              <a:t> 4:27</a:t>
            </a:r>
            <a:r>
              <a:rPr lang="en-US" sz="2400" dirty="0"/>
              <a:t>  </a:t>
            </a:r>
            <a:r>
              <a:rPr lang="en-US" sz="2400" b="1" dirty="0">
                <a:solidFill>
                  <a:srgbClr val="FF0000"/>
                </a:solidFill>
              </a:rPr>
              <a:t>Neither give place to the devil</a:t>
            </a:r>
            <a:r>
              <a:rPr lang="en-US" sz="2400" dirty="0"/>
              <a:t>. </a:t>
            </a:r>
          </a:p>
          <a:p>
            <a:r>
              <a:rPr lang="en-US" sz="2400" b="1" dirty="0"/>
              <a:t>1Ti 3:7</a:t>
            </a:r>
            <a:r>
              <a:rPr lang="en-US" sz="2400" dirty="0"/>
              <a:t>  Moreover he must have a good report of them which are without; </a:t>
            </a:r>
            <a:r>
              <a:rPr lang="en-US" sz="2400" b="1" dirty="0">
                <a:solidFill>
                  <a:srgbClr val="FF0000"/>
                </a:solidFill>
              </a:rPr>
              <a:t>lest he fall into reproach and the snare of the devil</a:t>
            </a:r>
            <a:r>
              <a:rPr lang="en-US" sz="2400" dirty="0"/>
              <a:t>. </a:t>
            </a:r>
          </a:p>
          <a:p>
            <a:pPr marL="0" indent="0">
              <a:buNone/>
            </a:pPr>
            <a:endParaRPr lang="en-US" dirty="0"/>
          </a:p>
        </p:txBody>
      </p:sp>
    </p:spTree>
    <p:extLst>
      <p:ext uri="{BB962C8B-B14F-4D97-AF65-F5344CB8AC3E}">
        <p14:creationId xmlns:p14="http://schemas.microsoft.com/office/powerpoint/2010/main" val="204535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6D8B-C2EE-4DCF-A2E0-497B75A2E081}"/>
              </a:ext>
            </a:extLst>
          </p:cNvPr>
          <p:cNvSpPr>
            <a:spLocks noGrp="1"/>
          </p:cNvSpPr>
          <p:nvPr>
            <p:ph type="title"/>
          </p:nvPr>
        </p:nvSpPr>
        <p:spPr>
          <a:xfrm>
            <a:off x="685801" y="219696"/>
            <a:ext cx="10131425" cy="1434933"/>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D5CF945E-0C4F-4734-9F01-38F40716FDD0}"/>
              </a:ext>
            </a:extLst>
          </p:cNvPr>
          <p:cNvSpPr>
            <a:spLocks noGrp="1"/>
          </p:cNvSpPr>
          <p:nvPr>
            <p:ph idx="1"/>
          </p:nvPr>
        </p:nvSpPr>
        <p:spPr>
          <a:xfrm>
            <a:off x="174171" y="1472540"/>
            <a:ext cx="11614068" cy="5165765"/>
          </a:xfrm>
        </p:spPr>
        <p:txBody>
          <a:bodyPr>
            <a:normAutofit fontScale="92500" lnSpcReduction="10000"/>
          </a:bodyPr>
          <a:lstStyle/>
          <a:p>
            <a:pPr marL="0" indent="0" eaLnBrk="0" fontAlgn="base" hangingPunct="0">
              <a:buNone/>
            </a:pPr>
            <a:r>
              <a:rPr lang="en-US" sz="2800" b="1" dirty="0">
                <a:solidFill>
                  <a:srgbClr val="FF0000"/>
                </a:solidFill>
              </a:rPr>
              <a:t>Contends with and opposes the saints </a:t>
            </a:r>
            <a:r>
              <a:rPr lang="en-US" sz="2800" b="1" dirty="0" err="1"/>
              <a:t>Eph</a:t>
            </a:r>
            <a:r>
              <a:rPr lang="en-US" sz="2800" b="1" dirty="0"/>
              <a:t> 6:12</a:t>
            </a:r>
            <a:r>
              <a:rPr lang="en-US" sz="2800" dirty="0"/>
              <a:t>  For we wrestle not against flesh and blood, but </a:t>
            </a:r>
            <a:r>
              <a:rPr lang="en-US" sz="2800" b="1" dirty="0">
                <a:solidFill>
                  <a:srgbClr val="FF0000"/>
                </a:solidFill>
              </a:rPr>
              <a:t>against </a:t>
            </a:r>
            <a:r>
              <a:rPr lang="en-US" sz="2800" dirty="0"/>
              <a:t>principalities, </a:t>
            </a:r>
            <a:r>
              <a:rPr lang="en-US" sz="2800" b="1" dirty="0">
                <a:solidFill>
                  <a:srgbClr val="FF0000"/>
                </a:solidFill>
              </a:rPr>
              <a:t>against</a:t>
            </a:r>
            <a:r>
              <a:rPr lang="en-US" sz="2800" dirty="0"/>
              <a:t> powers, </a:t>
            </a:r>
            <a:r>
              <a:rPr lang="en-US" sz="2800" b="1" dirty="0">
                <a:solidFill>
                  <a:srgbClr val="FF0000"/>
                </a:solidFill>
              </a:rPr>
              <a:t>against </a:t>
            </a:r>
            <a:r>
              <a:rPr lang="en-US" sz="2800" dirty="0"/>
              <a:t>the rulers of the darkness of this world, </a:t>
            </a:r>
            <a:r>
              <a:rPr lang="en-US" sz="2800" b="1" dirty="0">
                <a:solidFill>
                  <a:srgbClr val="FF0000"/>
                </a:solidFill>
              </a:rPr>
              <a:t>against</a:t>
            </a:r>
            <a:r>
              <a:rPr lang="en-US" sz="2800" dirty="0"/>
              <a:t> spiritual wickedness in high </a:t>
            </a:r>
            <a:r>
              <a:rPr lang="en-US" sz="2800" i="1" dirty="0"/>
              <a:t>places.</a:t>
            </a:r>
            <a:r>
              <a:rPr lang="en-US" sz="2800" dirty="0"/>
              <a:t> </a:t>
            </a:r>
          </a:p>
          <a:p>
            <a:r>
              <a:rPr lang="en-US" sz="2800" b="1" dirty="0" err="1"/>
              <a:t>Zec</a:t>
            </a:r>
            <a:r>
              <a:rPr lang="en-US" sz="2800" b="1" dirty="0"/>
              <a:t> 3:1</a:t>
            </a:r>
            <a:r>
              <a:rPr lang="en-US" sz="2800" dirty="0"/>
              <a:t>  And he shewed me </a:t>
            </a:r>
            <a:r>
              <a:rPr lang="en-US" sz="3900" b="1" dirty="0">
                <a:solidFill>
                  <a:srgbClr val="FFFF00"/>
                </a:solidFill>
              </a:rPr>
              <a:t>Joshua the high priest standing before the angel of the LORD, </a:t>
            </a:r>
            <a:r>
              <a:rPr lang="en-US" sz="2800" dirty="0"/>
              <a:t>and </a:t>
            </a:r>
            <a:r>
              <a:rPr lang="en-US" sz="2800" b="1" dirty="0">
                <a:solidFill>
                  <a:srgbClr val="FF0000"/>
                </a:solidFill>
              </a:rPr>
              <a:t>Satan</a:t>
            </a:r>
            <a:r>
              <a:rPr lang="en-US" sz="2800" dirty="0"/>
              <a:t> standing at his right hand </a:t>
            </a:r>
            <a:r>
              <a:rPr lang="en-US" sz="2800" b="1" dirty="0">
                <a:solidFill>
                  <a:srgbClr val="FF0000"/>
                </a:solidFill>
              </a:rPr>
              <a:t>to resist him</a:t>
            </a:r>
            <a:r>
              <a:rPr lang="en-US" sz="2800" dirty="0"/>
              <a:t>. </a:t>
            </a:r>
          </a:p>
          <a:p>
            <a:r>
              <a:rPr lang="en-US" sz="2800" dirty="0" err="1"/>
              <a:t>Zec</a:t>
            </a:r>
            <a:r>
              <a:rPr lang="en-US" sz="2800" dirty="0"/>
              <a:t> 3:2  And the LORD said unto </a:t>
            </a:r>
            <a:r>
              <a:rPr lang="en-US" sz="2800" b="1" dirty="0">
                <a:solidFill>
                  <a:srgbClr val="FF0000"/>
                </a:solidFill>
              </a:rPr>
              <a:t>Satan</a:t>
            </a:r>
            <a:r>
              <a:rPr lang="en-US" sz="2800" dirty="0"/>
              <a:t>, </a:t>
            </a:r>
            <a:r>
              <a:rPr lang="en-US" sz="3600" b="1" dirty="0">
                <a:solidFill>
                  <a:srgbClr val="FFFF00"/>
                </a:solidFill>
              </a:rPr>
              <a:t>The LORD rebuke thee, </a:t>
            </a:r>
            <a:r>
              <a:rPr lang="en-US" sz="2800" dirty="0"/>
              <a:t>O </a:t>
            </a:r>
            <a:r>
              <a:rPr lang="en-US" sz="2800" b="1" dirty="0">
                <a:solidFill>
                  <a:srgbClr val="FF0000"/>
                </a:solidFill>
              </a:rPr>
              <a:t>Satan</a:t>
            </a:r>
            <a:r>
              <a:rPr lang="en-US" sz="2800" dirty="0"/>
              <a:t>; even </a:t>
            </a:r>
            <a:r>
              <a:rPr lang="en-US" sz="3600" b="1" dirty="0">
                <a:solidFill>
                  <a:srgbClr val="FFFF00"/>
                </a:solidFill>
              </a:rPr>
              <a:t>the LORD that hath chosen Jerusalem rebuke thee: </a:t>
            </a:r>
            <a:r>
              <a:rPr lang="en-US" sz="2800" i="1" dirty="0"/>
              <a:t>is</a:t>
            </a:r>
            <a:r>
              <a:rPr lang="en-US" sz="2800" dirty="0"/>
              <a:t> not this a brand plucked out of the fire? </a:t>
            </a:r>
          </a:p>
          <a:p>
            <a:r>
              <a:rPr lang="en-US" sz="2800" dirty="0"/>
              <a:t>1Ti 2:13  For Adam was first formed, then Eve. </a:t>
            </a:r>
          </a:p>
          <a:p>
            <a:r>
              <a:rPr lang="en-US" sz="2800" dirty="0"/>
              <a:t>1Ti 2:14  And Adam was </a:t>
            </a:r>
            <a:r>
              <a:rPr lang="en-US" sz="2800" b="1" dirty="0">
                <a:solidFill>
                  <a:srgbClr val="FF0000"/>
                </a:solidFill>
              </a:rPr>
              <a:t>not deceived, </a:t>
            </a:r>
            <a:r>
              <a:rPr lang="en-US" sz="2800" dirty="0"/>
              <a:t>but the </a:t>
            </a:r>
            <a:r>
              <a:rPr lang="en-US" sz="2800" b="1" dirty="0">
                <a:solidFill>
                  <a:srgbClr val="FF0000"/>
                </a:solidFill>
              </a:rPr>
              <a:t>woman being deceived </a:t>
            </a:r>
            <a:r>
              <a:rPr lang="en-US" sz="2800" dirty="0"/>
              <a:t>was in the </a:t>
            </a:r>
            <a:r>
              <a:rPr lang="en-US" sz="2800" b="1" dirty="0">
                <a:solidFill>
                  <a:srgbClr val="FF0000"/>
                </a:solidFill>
              </a:rPr>
              <a:t>transgression</a:t>
            </a:r>
            <a:r>
              <a:rPr lang="en-US" sz="2800" dirty="0"/>
              <a:t>. </a:t>
            </a:r>
          </a:p>
          <a:p>
            <a:endParaRPr lang="en-US" dirty="0"/>
          </a:p>
        </p:txBody>
      </p:sp>
    </p:spTree>
    <p:extLst>
      <p:ext uri="{BB962C8B-B14F-4D97-AF65-F5344CB8AC3E}">
        <p14:creationId xmlns:p14="http://schemas.microsoft.com/office/powerpoint/2010/main" val="106769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4BE4-8B7D-405E-8A41-EEE5C1C73857}"/>
              </a:ext>
            </a:extLst>
          </p:cNvPr>
          <p:cNvSpPr>
            <a:spLocks noGrp="1"/>
          </p:cNvSpPr>
          <p:nvPr>
            <p:ph type="title"/>
          </p:nvPr>
        </p:nvSpPr>
        <p:spPr>
          <a:xfrm>
            <a:off x="685801" y="281050"/>
            <a:ext cx="10131425" cy="1199407"/>
          </a:xfrm>
        </p:spPr>
        <p:txBody>
          <a:bodyPr/>
          <a:lstStyle/>
          <a:p>
            <a:r>
              <a:rPr lang="en-US" dirty="0"/>
              <a:t>The work of Satan may be thus summarized:</a:t>
            </a:r>
            <a:br>
              <a:rPr lang="en-US" dirty="0"/>
            </a:br>
            <a:endParaRPr lang="en-US" dirty="0"/>
          </a:p>
        </p:txBody>
      </p:sp>
      <p:sp>
        <p:nvSpPr>
          <p:cNvPr id="3" name="Content Placeholder 2">
            <a:extLst>
              <a:ext uri="{FF2B5EF4-FFF2-40B4-BE49-F238E27FC236}">
                <a16:creationId xmlns:a16="http://schemas.microsoft.com/office/drawing/2014/main" id="{4F6A0EBE-1580-498F-A26D-8DC9B4EF7373}"/>
              </a:ext>
            </a:extLst>
          </p:cNvPr>
          <p:cNvSpPr>
            <a:spLocks noGrp="1"/>
          </p:cNvSpPr>
          <p:nvPr>
            <p:ph idx="1"/>
          </p:nvPr>
        </p:nvSpPr>
        <p:spPr>
          <a:xfrm>
            <a:off x="71252" y="1809008"/>
            <a:ext cx="11879283" cy="4936175"/>
          </a:xfrm>
        </p:spPr>
        <p:txBody>
          <a:bodyPr>
            <a:normAutofit fontScale="77500" lnSpcReduction="20000"/>
          </a:bodyPr>
          <a:lstStyle/>
          <a:p>
            <a:r>
              <a:rPr lang="en-US" sz="2400" b="1" dirty="0">
                <a:solidFill>
                  <a:srgbClr val="FF0000"/>
                </a:solidFill>
              </a:rPr>
              <a:t>He sifts and tries believers </a:t>
            </a:r>
            <a:r>
              <a:rPr lang="en-US" sz="2400" b="1" dirty="0" err="1"/>
              <a:t>Luk</a:t>
            </a:r>
            <a:r>
              <a:rPr lang="en-US" sz="2400" b="1" dirty="0"/>
              <a:t> 22:31</a:t>
            </a:r>
            <a:r>
              <a:rPr lang="en-US" sz="2400" dirty="0"/>
              <a:t>  And the Lord said, Simon, Simon, behold, Satan hath desired </a:t>
            </a:r>
            <a:r>
              <a:rPr lang="en-US" sz="2400" i="1" dirty="0"/>
              <a:t>to have</a:t>
            </a:r>
            <a:r>
              <a:rPr lang="en-US" sz="2400" dirty="0"/>
              <a:t> you, that he may sift </a:t>
            </a:r>
            <a:r>
              <a:rPr lang="en-US" sz="2400" i="1" dirty="0"/>
              <a:t>you</a:t>
            </a:r>
            <a:r>
              <a:rPr lang="en-US" sz="2400" dirty="0"/>
              <a:t> as wheat: </a:t>
            </a:r>
            <a:r>
              <a:rPr lang="en-US" sz="2400" dirty="0" err="1"/>
              <a:t>Luk</a:t>
            </a:r>
            <a:r>
              <a:rPr lang="en-US" sz="2400" dirty="0"/>
              <a:t> 22:32</a:t>
            </a:r>
            <a:r>
              <a:rPr lang="en-US" sz="3600" b="1" dirty="0">
                <a:solidFill>
                  <a:srgbClr val="FFFF00"/>
                </a:solidFill>
              </a:rPr>
              <a:t>  But I have prayed for thee, that thy faith fail not</a:t>
            </a:r>
            <a:r>
              <a:rPr lang="en-US" sz="2400" dirty="0"/>
              <a:t>: and when thou art converted, strengthen thy brethren. </a:t>
            </a:r>
          </a:p>
          <a:p>
            <a:r>
              <a:rPr lang="en-US" sz="2400" b="1" dirty="0">
                <a:solidFill>
                  <a:srgbClr val="FF0000"/>
                </a:solidFill>
              </a:rPr>
              <a:t>He blinds the minds of the unbelievers </a:t>
            </a:r>
            <a:r>
              <a:rPr lang="en-US" sz="2400" dirty="0"/>
              <a:t>2Co 4:3  But if our gospel be </a:t>
            </a:r>
            <a:r>
              <a:rPr lang="en-US" sz="2400" b="1" dirty="0">
                <a:solidFill>
                  <a:srgbClr val="FF0000"/>
                </a:solidFill>
              </a:rPr>
              <a:t>hid</a:t>
            </a:r>
            <a:r>
              <a:rPr lang="en-US" sz="2400" dirty="0"/>
              <a:t>, it is hid to them that are lost: </a:t>
            </a:r>
          </a:p>
          <a:p>
            <a:r>
              <a:rPr lang="en-US" sz="2400" b="1" dirty="0"/>
              <a:t>2Co 4:4</a:t>
            </a:r>
            <a:r>
              <a:rPr lang="en-US" sz="2400" dirty="0"/>
              <a:t>  In whom the </a:t>
            </a:r>
            <a:r>
              <a:rPr lang="en-US" sz="2400" b="1" dirty="0">
                <a:solidFill>
                  <a:srgbClr val="FF0000"/>
                </a:solidFill>
              </a:rPr>
              <a:t>god of this world hath blinded the minds </a:t>
            </a:r>
            <a:r>
              <a:rPr lang="en-US" sz="2400" dirty="0"/>
              <a:t>of them which believe not, lest the </a:t>
            </a:r>
            <a:r>
              <a:rPr lang="en-US" sz="3900" b="1" dirty="0">
                <a:solidFill>
                  <a:srgbClr val="FFFF00"/>
                </a:solidFill>
              </a:rPr>
              <a:t>light of the glorious gospel of Christ, who is the image of God, should shine unto them</a:t>
            </a:r>
            <a:r>
              <a:rPr lang="en-US" sz="2400" dirty="0"/>
              <a:t>. </a:t>
            </a:r>
          </a:p>
          <a:p>
            <a:r>
              <a:rPr lang="en-US" sz="2400" dirty="0"/>
              <a:t>2Co 4:5  For </a:t>
            </a:r>
            <a:r>
              <a:rPr lang="en-US" sz="3900" b="1" dirty="0">
                <a:solidFill>
                  <a:srgbClr val="FFFF00"/>
                </a:solidFill>
              </a:rPr>
              <a:t>we preach </a:t>
            </a:r>
            <a:r>
              <a:rPr lang="en-US" sz="2400" dirty="0"/>
              <a:t>not ourselves, but </a:t>
            </a:r>
            <a:r>
              <a:rPr lang="en-US" sz="3900" b="1" dirty="0">
                <a:solidFill>
                  <a:srgbClr val="FFFF00"/>
                </a:solidFill>
              </a:rPr>
              <a:t>Christ Jesus the Lord; </a:t>
            </a:r>
            <a:r>
              <a:rPr lang="en-US" sz="2400" dirty="0"/>
              <a:t>and ourselves </a:t>
            </a:r>
            <a:r>
              <a:rPr lang="en-US" sz="3900" b="1" dirty="0">
                <a:solidFill>
                  <a:srgbClr val="FFFF00"/>
                </a:solidFill>
              </a:rPr>
              <a:t>your servants for Jesus' sake.</a:t>
            </a:r>
            <a:r>
              <a:rPr lang="en-US" sz="2400" dirty="0"/>
              <a:t> </a:t>
            </a:r>
          </a:p>
          <a:p>
            <a:r>
              <a:rPr lang="en-US" sz="2400" dirty="0"/>
              <a:t>2Co 4:6  For God, who commanded the light to shine out of darkness, hath </a:t>
            </a:r>
            <a:r>
              <a:rPr lang="en-US" sz="3900" b="1" dirty="0">
                <a:solidFill>
                  <a:srgbClr val="FFFF00"/>
                </a:solidFill>
              </a:rPr>
              <a:t>shined in our hearts</a:t>
            </a:r>
            <a:r>
              <a:rPr lang="en-US" sz="2400" dirty="0"/>
              <a:t>, to </a:t>
            </a:r>
            <a:r>
              <a:rPr lang="en-US" sz="2400" i="1" dirty="0"/>
              <a:t>give</a:t>
            </a:r>
            <a:r>
              <a:rPr lang="en-US" sz="2400" dirty="0"/>
              <a:t> the </a:t>
            </a:r>
            <a:r>
              <a:rPr lang="en-US" sz="4200" b="1" dirty="0">
                <a:solidFill>
                  <a:srgbClr val="FFFF00"/>
                </a:solidFill>
              </a:rPr>
              <a:t>light of the knowledge of the glory of God in the face of Jesus Christ. </a:t>
            </a:r>
          </a:p>
          <a:p>
            <a:endParaRPr lang="en-US" sz="2800" b="1" dirty="0">
              <a:solidFill>
                <a:srgbClr val="FF0000"/>
              </a:solidFill>
            </a:endParaRPr>
          </a:p>
        </p:txBody>
      </p:sp>
    </p:spTree>
    <p:extLst>
      <p:ext uri="{BB962C8B-B14F-4D97-AF65-F5344CB8AC3E}">
        <p14:creationId xmlns:p14="http://schemas.microsoft.com/office/powerpoint/2010/main" val="1104138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313</TotalTime>
  <Words>793</Words>
  <Application>Microsoft Office PowerPoint</Application>
  <PresentationFormat>Widescreen</PresentationFormat>
  <Paragraphs>154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Celestial</vt:lpstr>
      <vt:lpstr>SATAN AND HIS DESTINY</vt:lpstr>
      <vt:lpstr>THE ORIGIN OF SATAN  HE FELL IN LOVE WITH HIMSELF PRIDE INTRODUCED SIN</vt:lpstr>
      <vt:lpstr>THE FALL OF SATAN ATTEMPTED COUP AGAINST GOD</vt:lpstr>
      <vt:lpstr>PowerPoint Presentation</vt:lpstr>
      <vt:lpstr>Results of the Fall of Satan Bancroft tabulates seven results as follows: </vt:lpstr>
      <vt:lpstr>The work of Satan may be thus summarized: </vt:lpstr>
      <vt:lpstr>The work of Satan may be thus summarized: </vt:lpstr>
      <vt:lpstr>The work of Satan may be thus summarized: </vt:lpstr>
      <vt:lpstr>The work of Satan may be thus summarized: </vt:lpstr>
      <vt:lpstr>The work of Satan may be thus summarized: </vt:lpstr>
      <vt:lpstr>The work of Satan may be thus summarized: </vt:lpstr>
      <vt:lpstr>PowerPoint Presentation</vt:lpstr>
      <vt:lpstr>The work of Satan may be thus summarized: </vt:lpstr>
      <vt:lpstr>PowerPoint Presentation</vt:lpstr>
      <vt:lpstr>The work of Satan may be thus summarized: </vt:lpstr>
      <vt:lpstr>PowerPoint Presentation</vt:lpstr>
      <vt:lpstr>The work of Satan may be thus summarized: </vt:lpstr>
      <vt:lpstr>PowerPoint Presentation</vt:lpstr>
      <vt:lpstr>The work of Satan may be thus summarized: </vt:lpstr>
      <vt:lpstr>THE DESTINY OF SATAN  LAKE OF FIRE  THE PIT</vt:lpstr>
      <vt:lpstr>UNBELIEVERS ARE TOLD THIS WHEN CONVICTED</vt:lpstr>
      <vt:lpstr>PowerPoint Presentation</vt:lpstr>
      <vt:lpstr>THE DESTINY OF SATAN  LAKE OF FIRE  THE PIT</vt:lpstr>
      <vt:lpstr>THE DESTINY OF SATAN  LAKE OF FIRE  THE PIT</vt:lpstr>
      <vt:lpstr>PowerPoint Presentation</vt:lpstr>
      <vt:lpstr>PowerPoint Presentation</vt:lpstr>
      <vt:lpstr>THE DESTINY OF SATAN  LAKE OF FIRE  THE PIT</vt:lpstr>
      <vt:lpstr>PowerPoint Presentation</vt:lpstr>
      <vt:lpstr>THE DESTINY OF SATAN  LAKE OF FIRE  THE PIT</vt:lpstr>
      <vt:lpstr>SATAN FOREVER WILL BURN IN THE LAKE OF FIRE</vt:lpstr>
      <vt:lpstr>PowerPoint Presentation</vt:lpstr>
      <vt:lpstr>FOR NOW THE FIGHT IS ON</vt:lpstr>
      <vt:lpstr>PowerPoint Presentation</vt:lpstr>
      <vt:lpstr>PowerPoint Presentation</vt:lpstr>
      <vt:lpstr>FOR NOW THE FIGHT IS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 AND HIS DESTINY</dc:title>
  <dc:creator>Robert De Corah</dc:creator>
  <cp:lastModifiedBy>Robert De Corah</cp:lastModifiedBy>
  <cp:revision>43</cp:revision>
  <dcterms:created xsi:type="dcterms:W3CDTF">2018-04-21T15:00:36Z</dcterms:created>
  <dcterms:modified xsi:type="dcterms:W3CDTF">2018-04-21T20:13:53Z</dcterms:modified>
</cp:coreProperties>
</file>