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75" r:id="rId14"/>
    <p:sldId id="289" r:id="rId15"/>
    <p:sldId id="277" r:id="rId16"/>
    <p:sldId id="278" r:id="rId17"/>
    <p:sldId id="279" r:id="rId18"/>
    <p:sldId id="280" r:id="rId19"/>
    <p:sldId id="281" r:id="rId20"/>
    <p:sldId id="282" r:id="rId21"/>
    <p:sldId id="283" r:id="rId22"/>
    <p:sldId id="267" r:id="rId23"/>
    <p:sldId id="268" r:id="rId24"/>
    <p:sldId id="269" r:id="rId25"/>
    <p:sldId id="270" r:id="rId26"/>
    <p:sldId id="271" r:id="rId27"/>
    <p:sldId id="272" r:id="rId28"/>
    <p:sldId id="273" r:id="rId29"/>
    <p:sldId id="274" r:id="rId30"/>
    <p:sldId id="284" r:id="rId31"/>
    <p:sldId id="285" r:id="rId32"/>
    <p:sldId id="286"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71" d="100"/>
          <a:sy n="71" d="100"/>
        </p:scale>
        <p:origin x="22"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biblicalstudies.org.uk/pdf/grace-journal/10-2_2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DD3E-4256-4431-93B0-5FE305AD344D}"/>
              </a:ext>
            </a:extLst>
          </p:cNvPr>
          <p:cNvSpPr>
            <a:spLocks noGrp="1"/>
          </p:cNvSpPr>
          <p:nvPr>
            <p:ph type="ctrTitle"/>
          </p:nvPr>
        </p:nvSpPr>
        <p:spPr>
          <a:xfrm>
            <a:off x="551468" y="1803405"/>
            <a:ext cx="10755984" cy="1401708"/>
          </a:xfrm>
        </p:spPr>
        <p:txBody>
          <a:bodyPr/>
          <a:lstStyle/>
          <a:p>
            <a:r>
              <a:rPr lang="en-US" dirty="0"/>
              <a:t>JESUS CHRIST IS LORD OF ALL</a:t>
            </a:r>
          </a:p>
        </p:txBody>
      </p:sp>
      <p:sp>
        <p:nvSpPr>
          <p:cNvPr id="3" name="Subtitle 2">
            <a:extLst>
              <a:ext uri="{FF2B5EF4-FFF2-40B4-BE49-F238E27FC236}">
                <a16:creationId xmlns:a16="http://schemas.microsoft.com/office/drawing/2014/main" id="{08C2ABB4-2267-4991-AD71-CD03BFB9B5AD}"/>
              </a:ext>
            </a:extLst>
          </p:cNvPr>
          <p:cNvSpPr>
            <a:spLocks noGrp="1"/>
          </p:cNvSpPr>
          <p:nvPr>
            <p:ph type="subTitle" idx="1"/>
          </p:nvPr>
        </p:nvSpPr>
        <p:spPr>
          <a:xfrm>
            <a:off x="419493" y="3764177"/>
            <a:ext cx="11772507" cy="935086"/>
          </a:xfrm>
        </p:spPr>
        <p:txBody>
          <a:bodyPr>
            <a:normAutofit/>
          </a:bodyPr>
          <a:lstStyle/>
          <a:p>
            <a:r>
              <a:rPr lang="en-US" sz="2200" dirty="0"/>
              <a:t>THE NAME AND PERSON OF JESUS CHRIST IS USED IN THE DELIVERENCE FROM DEMONS</a:t>
            </a:r>
          </a:p>
        </p:txBody>
      </p:sp>
    </p:spTree>
    <p:extLst>
      <p:ext uri="{BB962C8B-B14F-4D97-AF65-F5344CB8AC3E}">
        <p14:creationId xmlns:p14="http://schemas.microsoft.com/office/powerpoint/2010/main" val="181545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E999-0355-46C4-8FBA-B20CA331EBFE}"/>
              </a:ext>
            </a:extLst>
          </p:cNvPr>
          <p:cNvSpPr>
            <a:spLocks noGrp="1"/>
          </p:cNvSpPr>
          <p:nvPr>
            <p:ph type="title"/>
          </p:nvPr>
        </p:nvSpPr>
        <p:spPr/>
        <p:txBody>
          <a:bodyPr/>
          <a:lstStyle/>
          <a:p>
            <a:r>
              <a:rPr lang="en-US" dirty="0"/>
              <a:t>IT IS A HOLY SPIRIT FILLED MINISTRY</a:t>
            </a:r>
          </a:p>
        </p:txBody>
      </p:sp>
      <p:sp>
        <p:nvSpPr>
          <p:cNvPr id="3" name="Content Placeholder 2">
            <a:extLst>
              <a:ext uri="{FF2B5EF4-FFF2-40B4-BE49-F238E27FC236}">
                <a16:creationId xmlns:a16="http://schemas.microsoft.com/office/drawing/2014/main" id="{2C454E7C-6242-453B-A410-CF203BA77B5E}"/>
              </a:ext>
            </a:extLst>
          </p:cNvPr>
          <p:cNvSpPr>
            <a:spLocks noGrp="1"/>
          </p:cNvSpPr>
          <p:nvPr>
            <p:ph idx="1"/>
          </p:nvPr>
        </p:nvSpPr>
        <p:spPr>
          <a:xfrm>
            <a:off x="685800" y="2194560"/>
            <a:ext cx="10820400" cy="4400204"/>
          </a:xfrm>
        </p:spPr>
        <p:txBody>
          <a:bodyPr>
            <a:normAutofit lnSpcReduction="10000"/>
          </a:bodyPr>
          <a:lstStyle/>
          <a:p>
            <a:r>
              <a:rPr lang="en-US" b="1" dirty="0" err="1"/>
              <a:t>Luk</a:t>
            </a:r>
            <a:r>
              <a:rPr lang="en-US" b="1" dirty="0"/>
              <a:t> 4:1</a:t>
            </a:r>
            <a:r>
              <a:rPr lang="en-US" dirty="0"/>
              <a:t>  And </a:t>
            </a:r>
            <a:r>
              <a:rPr lang="en-US" b="1" dirty="0">
                <a:solidFill>
                  <a:srgbClr val="FF0000"/>
                </a:solidFill>
              </a:rPr>
              <a:t>Jesus being full of the Holy Ghost </a:t>
            </a:r>
            <a:r>
              <a:rPr lang="en-US" dirty="0"/>
              <a:t>returned from Jordan, and was </a:t>
            </a:r>
            <a:r>
              <a:rPr lang="en-US" b="1" dirty="0">
                <a:solidFill>
                  <a:srgbClr val="FF0000"/>
                </a:solidFill>
              </a:rPr>
              <a:t>led by the Spirit </a:t>
            </a:r>
            <a:r>
              <a:rPr lang="en-US" dirty="0"/>
              <a:t>into the wilderness, </a:t>
            </a:r>
          </a:p>
          <a:p>
            <a:r>
              <a:rPr lang="en-US" dirty="0" err="1"/>
              <a:t>Luk</a:t>
            </a:r>
            <a:r>
              <a:rPr lang="en-US" dirty="0"/>
              <a:t> 4:2  Being forty days </a:t>
            </a:r>
            <a:r>
              <a:rPr lang="en-US" b="1" dirty="0">
                <a:solidFill>
                  <a:srgbClr val="FF0000"/>
                </a:solidFill>
              </a:rPr>
              <a:t>tempted of the devil.</a:t>
            </a:r>
          </a:p>
          <a:p>
            <a:endParaRPr lang="en-US" dirty="0"/>
          </a:p>
          <a:p>
            <a:r>
              <a:rPr lang="en-US" dirty="0" err="1"/>
              <a:t>Eph</a:t>
            </a:r>
            <a:r>
              <a:rPr lang="en-US" dirty="0"/>
              <a:t> 5:18  And be not drunk with wine, wherein is excess; but be </a:t>
            </a:r>
            <a:r>
              <a:rPr lang="en-US" b="1" dirty="0">
                <a:solidFill>
                  <a:srgbClr val="FF0000"/>
                </a:solidFill>
              </a:rPr>
              <a:t>filled with the Spirit;   BOOK NOBODY LOVES A DRUNKEN INDIAN  MY ALCOHOL IS REPLACED WITH GOD’S SPIRIT</a:t>
            </a:r>
          </a:p>
          <a:p>
            <a:endParaRPr lang="en-US" dirty="0"/>
          </a:p>
          <a:p>
            <a:r>
              <a:rPr lang="en-US" dirty="0"/>
              <a:t>1Jn 4:4  Ye are of God, little children, and </a:t>
            </a:r>
            <a:r>
              <a:rPr lang="en-US" b="1" dirty="0">
                <a:solidFill>
                  <a:srgbClr val="FF0000"/>
                </a:solidFill>
              </a:rPr>
              <a:t>have overcome them: because greater is he that is in you, than he that is in the world</a:t>
            </a:r>
            <a:r>
              <a:rPr lang="en-US" dirty="0"/>
              <a:t>. </a:t>
            </a:r>
          </a:p>
          <a:p>
            <a:r>
              <a:rPr lang="en-US" b="1" dirty="0" err="1"/>
              <a:t>Eph</a:t>
            </a:r>
            <a:r>
              <a:rPr lang="en-US" b="1" dirty="0"/>
              <a:t> 6:10</a:t>
            </a:r>
            <a:r>
              <a:rPr lang="en-US" dirty="0"/>
              <a:t>  Finally, my brethren, </a:t>
            </a:r>
            <a:r>
              <a:rPr lang="en-US" b="1" dirty="0">
                <a:solidFill>
                  <a:srgbClr val="FF0000"/>
                </a:solidFill>
              </a:rPr>
              <a:t>be strong in the Lord</a:t>
            </a:r>
            <a:r>
              <a:rPr lang="en-US" dirty="0"/>
              <a:t>, and </a:t>
            </a:r>
            <a:r>
              <a:rPr lang="en-US" b="1" dirty="0">
                <a:solidFill>
                  <a:srgbClr val="FF0000"/>
                </a:solidFill>
              </a:rPr>
              <a:t>in the power of his might. </a:t>
            </a:r>
          </a:p>
          <a:p>
            <a:endParaRPr lang="en-US" dirty="0"/>
          </a:p>
        </p:txBody>
      </p:sp>
    </p:spTree>
    <p:extLst>
      <p:ext uri="{BB962C8B-B14F-4D97-AF65-F5344CB8AC3E}">
        <p14:creationId xmlns:p14="http://schemas.microsoft.com/office/powerpoint/2010/main" val="217072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4FB1-BC8D-49E8-A7F5-19EEF9B4F104}"/>
              </a:ext>
            </a:extLst>
          </p:cNvPr>
          <p:cNvSpPr>
            <a:spLocks noGrp="1"/>
          </p:cNvSpPr>
          <p:nvPr>
            <p:ph type="title"/>
          </p:nvPr>
        </p:nvSpPr>
        <p:spPr>
          <a:xfrm>
            <a:off x="2895600" y="117835"/>
            <a:ext cx="8610600" cy="721151"/>
          </a:xfrm>
        </p:spPr>
        <p:txBody>
          <a:bodyPr/>
          <a:lstStyle/>
          <a:p>
            <a:r>
              <a:rPr lang="en-US" dirty="0"/>
              <a:t>DO A DOUBLE TEST</a:t>
            </a:r>
          </a:p>
        </p:txBody>
      </p:sp>
      <p:sp>
        <p:nvSpPr>
          <p:cNvPr id="3" name="Content Placeholder 2">
            <a:extLst>
              <a:ext uri="{FF2B5EF4-FFF2-40B4-BE49-F238E27FC236}">
                <a16:creationId xmlns:a16="http://schemas.microsoft.com/office/drawing/2014/main" id="{182DC300-E69E-49B6-8280-A6AFFC814E33}"/>
              </a:ext>
            </a:extLst>
          </p:cNvPr>
          <p:cNvSpPr>
            <a:spLocks noGrp="1"/>
          </p:cNvSpPr>
          <p:nvPr>
            <p:ph idx="1"/>
          </p:nvPr>
        </p:nvSpPr>
        <p:spPr>
          <a:xfrm>
            <a:off x="685800" y="730578"/>
            <a:ext cx="10820400" cy="5488108"/>
          </a:xfrm>
        </p:spPr>
        <p:txBody>
          <a:bodyPr>
            <a:normAutofit lnSpcReduction="10000"/>
          </a:bodyPr>
          <a:lstStyle/>
          <a:p>
            <a:r>
              <a:rPr lang="en-US" sz="3600" b="1" dirty="0">
                <a:solidFill>
                  <a:srgbClr val="FF0000"/>
                </a:solidFill>
              </a:rPr>
              <a:t>FIRST TRY TO LEAD A PERSON TO CHRIST</a:t>
            </a:r>
          </a:p>
          <a:p>
            <a:r>
              <a:rPr lang="en-US" dirty="0"/>
              <a:t>MOST OF THE TIME IF THERE IS SOME RESISTANCE---CAN NOT HEAR, UNDERSTAND, NODS OFF ----ASK TO PRAY AND IN THE PRAYER IN JESUS CHRIST NAME FORBIDE THE DEMON FROM DOING WHAT IT IS DOING AND PRAY THAT THE ANGELS ARE THERE TO PROTECT BOTH OF YOU AND THE HOLY SPIRIT IS THERE TO SHOW THEM JESUS CHRIST</a:t>
            </a:r>
          </a:p>
          <a:p>
            <a:r>
              <a:rPr lang="en-US" b="1" dirty="0">
                <a:solidFill>
                  <a:srgbClr val="FF0000"/>
                </a:solidFill>
              </a:rPr>
              <a:t>ASK THE PERSON TO SAY JESUS CHRIST IS LORD</a:t>
            </a:r>
          </a:p>
          <a:p>
            <a:r>
              <a:rPr lang="en-US" dirty="0"/>
              <a:t>1Co 12:2  Ye know that ye were Gentiles, carried away unto these </a:t>
            </a:r>
            <a:r>
              <a:rPr lang="en-US" b="1" dirty="0">
                <a:solidFill>
                  <a:srgbClr val="FF0000"/>
                </a:solidFill>
              </a:rPr>
              <a:t>dumb idols,</a:t>
            </a:r>
            <a:r>
              <a:rPr lang="en-US" dirty="0"/>
              <a:t> even as ye were led.  IDOLS OF SPIRIT GUIDES, ROCKS, OBJECTS</a:t>
            </a:r>
          </a:p>
          <a:p>
            <a:r>
              <a:rPr lang="en-US" dirty="0"/>
              <a:t>1Co 12:3  Wherefore I give you to understand, that </a:t>
            </a:r>
            <a:r>
              <a:rPr lang="en-US" b="1" dirty="0">
                <a:solidFill>
                  <a:srgbClr val="FF0000"/>
                </a:solidFill>
              </a:rPr>
              <a:t>no man speaking by the Spirit of God </a:t>
            </a:r>
            <a:r>
              <a:rPr lang="en-US" b="1" dirty="0" err="1">
                <a:solidFill>
                  <a:srgbClr val="FF0000"/>
                </a:solidFill>
              </a:rPr>
              <a:t>calleth</a:t>
            </a:r>
            <a:r>
              <a:rPr lang="en-US" b="1" dirty="0">
                <a:solidFill>
                  <a:srgbClr val="FF0000"/>
                </a:solidFill>
              </a:rPr>
              <a:t> Jesus accursed</a:t>
            </a:r>
            <a:r>
              <a:rPr lang="en-US" dirty="0"/>
              <a:t>: and </a:t>
            </a:r>
            <a:r>
              <a:rPr lang="en-US" b="1" i="1" dirty="0">
                <a:solidFill>
                  <a:srgbClr val="FF0000"/>
                </a:solidFill>
              </a:rPr>
              <a:t>that</a:t>
            </a:r>
            <a:r>
              <a:rPr lang="en-US" b="1" dirty="0">
                <a:solidFill>
                  <a:srgbClr val="FF0000"/>
                </a:solidFill>
              </a:rPr>
              <a:t> no man can say that Jesus is the Lord, but by the Holy Ghost. </a:t>
            </a:r>
          </a:p>
          <a:p>
            <a:r>
              <a:rPr lang="en-US" b="1" dirty="0">
                <a:solidFill>
                  <a:srgbClr val="FF0000"/>
                </a:solidFill>
              </a:rPr>
              <a:t>ASK THE PERSON IF JESUS CHRIST WAS GOD COME IN THE FLESH</a:t>
            </a:r>
          </a:p>
          <a:p>
            <a:r>
              <a:rPr lang="en-US" b="1" dirty="0"/>
              <a:t>1Jn 4:3</a:t>
            </a:r>
            <a:r>
              <a:rPr lang="en-US" dirty="0"/>
              <a:t>  And </a:t>
            </a:r>
            <a:r>
              <a:rPr lang="en-US" b="1" dirty="0">
                <a:solidFill>
                  <a:srgbClr val="FF0000"/>
                </a:solidFill>
              </a:rPr>
              <a:t>every spirit that </a:t>
            </a:r>
            <a:r>
              <a:rPr lang="en-US" b="1" dirty="0" err="1">
                <a:solidFill>
                  <a:srgbClr val="FF0000"/>
                </a:solidFill>
              </a:rPr>
              <a:t>confesseth</a:t>
            </a:r>
            <a:r>
              <a:rPr lang="en-US" b="1" dirty="0">
                <a:solidFill>
                  <a:srgbClr val="FF0000"/>
                </a:solidFill>
              </a:rPr>
              <a:t> not that Jesus Christ is come in the flesh is not of God</a:t>
            </a:r>
            <a:r>
              <a:rPr lang="en-US" dirty="0"/>
              <a:t>: and this is that </a:t>
            </a:r>
            <a:r>
              <a:rPr lang="en-US" b="1" dirty="0">
                <a:solidFill>
                  <a:srgbClr val="FF0000"/>
                </a:solidFill>
              </a:rPr>
              <a:t>spirit of antichrist</a:t>
            </a:r>
            <a:r>
              <a:rPr lang="en-US" dirty="0"/>
              <a:t>, </a:t>
            </a:r>
          </a:p>
          <a:p>
            <a:endParaRPr lang="en-US" dirty="0"/>
          </a:p>
          <a:p>
            <a:endParaRPr lang="en-US" dirty="0"/>
          </a:p>
        </p:txBody>
      </p:sp>
    </p:spTree>
    <p:extLst>
      <p:ext uri="{BB962C8B-B14F-4D97-AF65-F5344CB8AC3E}">
        <p14:creationId xmlns:p14="http://schemas.microsoft.com/office/powerpoint/2010/main" val="402696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4FB1-BC8D-49E8-A7F5-19EEF9B4F104}"/>
              </a:ext>
            </a:extLst>
          </p:cNvPr>
          <p:cNvSpPr>
            <a:spLocks noGrp="1"/>
          </p:cNvSpPr>
          <p:nvPr>
            <p:ph type="title"/>
          </p:nvPr>
        </p:nvSpPr>
        <p:spPr>
          <a:xfrm>
            <a:off x="2895600" y="117835"/>
            <a:ext cx="8610600" cy="721151"/>
          </a:xfrm>
        </p:spPr>
        <p:txBody>
          <a:bodyPr>
            <a:normAutofit fontScale="90000"/>
          </a:bodyPr>
          <a:lstStyle/>
          <a:p>
            <a:r>
              <a:rPr lang="en-US" dirty="0"/>
              <a:t>PREPARING TO CONFRONT THE ENEMY</a:t>
            </a:r>
          </a:p>
        </p:txBody>
      </p:sp>
      <p:sp>
        <p:nvSpPr>
          <p:cNvPr id="3" name="Content Placeholder 2">
            <a:extLst>
              <a:ext uri="{FF2B5EF4-FFF2-40B4-BE49-F238E27FC236}">
                <a16:creationId xmlns:a16="http://schemas.microsoft.com/office/drawing/2014/main" id="{182DC300-E69E-49B6-8280-A6AFFC814E33}"/>
              </a:ext>
            </a:extLst>
          </p:cNvPr>
          <p:cNvSpPr>
            <a:spLocks noGrp="1"/>
          </p:cNvSpPr>
          <p:nvPr>
            <p:ph idx="1"/>
          </p:nvPr>
        </p:nvSpPr>
        <p:spPr>
          <a:xfrm>
            <a:off x="685800" y="730578"/>
            <a:ext cx="10820400" cy="5488108"/>
          </a:xfrm>
        </p:spPr>
        <p:txBody>
          <a:bodyPr>
            <a:normAutofit lnSpcReduction="10000"/>
          </a:bodyPr>
          <a:lstStyle/>
          <a:p>
            <a:r>
              <a:rPr lang="en-US" dirty="0"/>
              <a:t>Dr. BEN JOHNSON MOODY BIBLE INSTITUE</a:t>
            </a:r>
          </a:p>
          <a:p>
            <a:endParaRPr lang="en-US" dirty="0"/>
          </a:p>
          <a:p>
            <a:r>
              <a:rPr lang="en-US" sz="2800" dirty="0"/>
              <a:t>Put on the armor of GOD Ephesians 6:18-18 .  Keep your mind alert, and remember though Satan is limited, he is also very dangerous.  All that you do must be deliberate and positive act of the will.  You must depend upon the Holy Spirit for emotional calmness.  In your heart you must maintain a consciousness of God’s presence, power, provision, protection and God given authority in the name of the Lord Jesus Christ.  All sin must be confessed and dealt with thoroughly.  I John 1:9  Though demons may leave immediately, be prepared for a long siege, with much patience and prayer; it can be an all night struggle or longer.</a:t>
            </a:r>
          </a:p>
          <a:p>
            <a:endParaRPr lang="en-US" dirty="0"/>
          </a:p>
          <a:p>
            <a:endParaRPr lang="en-US" dirty="0"/>
          </a:p>
        </p:txBody>
      </p:sp>
    </p:spTree>
    <p:extLst>
      <p:ext uri="{BB962C8B-B14F-4D97-AF65-F5344CB8AC3E}">
        <p14:creationId xmlns:p14="http://schemas.microsoft.com/office/powerpoint/2010/main" val="208863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764373"/>
            <a:ext cx="9454563" cy="1293028"/>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p:txBody>
          <a:bodyPr>
            <a:normAutofit lnSpcReduction="10000"/>
          </a:bodyPr>
          <a:lstStyle/>
          <a:p>
            <a:r>
              <a:rPr lang="en-US" sz="3600" dirty="0"/>
              <a:t>There are four emphases that must be considered. These are: the person, demons, the testing of everything according to the Word of God, and the conscious dependence upon the Holy Spirit. It should be an excellent help to read the twenty-eighth chapter of Clyde </a:t>
            </a:r>
            <a:r>
              <a:rPr lang="en-US" sz="3600" dirty="0" err="1"/>
              <a:t>Narramore's</a:t>
            </a:r>
            <a:r>
              <a:rPr lang="en-US" sz="3600" dirty="0"/>
              <a:t> book The </a:t>
            </a:r>
            <a:r>
              <a:rPr lang="en-US" sz="3600" u="sng" dirty="0"/>
              <a:t>Psychology of Counseling.</a:t>
            </a:r>
            <a:endParaRPr lang="en-US" sz="3600" dirty="0"/>
          </a:p>
          <a:p>
            <a:endParaRPr lang="en-US" dirty="0"/>
          </a:p>
        </p:txBody>
      </p:sp>
    </p:spTree>
    <p:extLst>
      <p:ext uri="{BB962C8B-B14F-4D97-AF65-F5344CB8AC3E}">
        <p14:creationId xmlns:p14="http://schemas.microsoft.com/office/powerpoint/2010/main" val="200209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129A-F893-4770-8A1B-A5F70377B47F}"/>
              </a:ext>
            </a:extLst>
          </p:cNvPr>
          <p:cNvSpPr>
            <a:spLocks noGrp="1"/>
          </p:cNvSpPr>
          <p:nvPr>
            <p:ph type="title"/>
          </p:nvPr>
        </p:nvSpPr>
        <p:spPr>
          <a:xfrm>
            <a:off x="111419" y="234363"/>
            <a:ext cx="11652836" cy="902874"/>
          </a:xfrm>
        </p:spPr>
        <p:txBody>
          <a:bodyPr>
            <a:normAutofit/>
          </a:bodyPr>
          <a:lstStyle/>
          <a:p>
            <a:r>
              <a:rPr lang="en-US" sz="3200" dirty="0"/>
              <a:t>DETERMINE TO WHAT EXTENT A PERSON IS DEMONIZED</a:t>
            </a:r>
          </a:p>
        </p:txBody>
      </p:sp>
      <p:sp>
        <p:nvSpPr>
          <p:cNvPr id="3" name="Content Placeholder 2">
            <a:extLst>
              <a:ext uri="{FF2B5EF4-FFF2-40B4-BE49-F238E27FC236}">
                <a16:creationId xmlns:a16="http://schemas.microsoft.com/office/drawing/2014/main" id="{A1734816-CA80-488F-A723-E8E020189A92}"/>
              </a:ext>
            </a:extLst>
          </p:cNvPr>
          <p:cNvSpPr>
            <a:spLocks noGrp="1"/>
          </p:cNvSpPr>
          <p:nvPr>
            <p:ph idx="1"/>
          </p:nvPr>
        </p:nvSpPr>
        <p:spPr>
          <a:xfrm>
            <a:off x="207470" y="1248655"/>
            <a:ext cx="11652836" cy="5455663"/>
          </a:xfrm>
        </p:spPr>
        <p:txBody>
          <a:bodyPr>
            <a:normAutofit/>
          </a:bodyPr>
          <a:lstStyle/>
          <a:p>
            <a:r>
              <a:rPr lang="en-US" sz="2800" dirty="0"/>
              <a:t>MANY TIMES THE DEMON IS EXTERNAL OR NOT DEEPLY LOUNGED WITH MANIFESTATIONS THEY CAN NOT HEAR, SEE OR UNDERSTAND WITH AGITATION AND EVIDENCE OF A SENSE OF EVIL WITH CONFESSION OF SOME OCCULT OR NATIVE CALLING SONG GIVING THEM A DEMON INSIDE OR IN THEIR HOMES.  AT THAT TIME CONFESS THE SIN AND CLAIM BACK THE TERRITORY GIVEN OVER TO SATAN ASKING THAT THE BLOOD OF JESUS CHRIST BOTH CLEANSE AND COVER THAT TERRITORY AS TERRITORY GIVEN BACK TO JESUS CHRIST II CORINTHAINS 10:3-5 AND COMMAND THEM TO LEAVE AND NOT RETURN OR STOP HINDERING BLINDING OR CAUSING THEM NOT TO BE ABLE TO HEAR STAY AWAKE OR UNDERSTAND.   ASK THE HOLY SPIRIT AND GOD’S ANGELS TO BE THERE TO DECLARE JESUS CHRIST IS BOTH LORD AND SAVIOR.</a:t>
            </a:r>
          </a:p>
        </p:txBody>
      </p:sp>
    </p:spTree>
    <p:extLst>
      <p:ext uri="{BB962C8B-B14F-4D97-AF65-F5344CB8AC3E}">
        <p14:creationId xmlns:p14="http://schemas.microsoft.com/office/powerpoint/2010/main" val="63700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149839"/>
            <a:ext cx="9454563" cy="1202551"/>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a:xfrm>
            <a:off x="288151" y="1352390"/>
            <a:ext cx="11422315" cy="5328877"/>
          </a:xfrm>
        </p:spPr>
        <p:txBody>
          <a:bodyPr>
            <a:normAutofit lnSpcReduction="10000"/>
          </a:bodyPr>
          <a:lstStyle/>
          <a:p>
            <a:r>
              <a:rPr lang="en-US" dirty="0"/>
              <a:t>There must be a prayerful, patient consideration for the person. It is im­possible to have a set approach that will work every time. Prayer is the foundation of this ministry. It is good to have two people work together; one can be a prayer-warrior, while the other deals with the person. Revelation 12:11: "And they over­came him by the blood of the Lamb, and by the word of their testimony: and they loved not their lives unto the death." Claiming the Blood, actually is the truth set forth in Colossians 1:13. On the basis of the shed blood of Jesus Christ, we are free from the penalty and the guilt of sin. Satan must be reminded of this fact. When demons are rebuked, we tell them that we know that Jesus Christ has given us the authority to tell them to depart from us or the person they are hand­ling. As we say this with faith in the God-entrusted authority, they will obey. You can pray silently and also rebuke the demons audibly or inaudibly while you are talking to the person. This </a:t>
            </a:r>
            <a:r>
              <a:rPr lang="en-US" i="1" dirty="0"/>
              <a:t>is </a:t>
            </a:r>
            <a:r>
              <a:rPr lang="en-US" dirty="0"/>
              <a:t>necessary if the person does not want to co­operate. But if the person will cooperate, you can deal with him about salvation, sin, guilt, fear of death, the Lordship of Christ, fear of demons, the Blood of Jesus, and the power of the Holy Spirit--as the Spirit leads you. Remember, evil spirits respond to us in the authority of the name of Jesus, and not used as if His Name was a magic formula.</a:t>
            </a:r>
          </a:p>
          <a:p>
            <a:endParaRPr lang="en-US" dirty="0"/>
          </a:p>
        </p:txBody>
      </p:sp>
    </p:spTree>
    <p:extLst>
      <p:ext uri="{BB962C8B-B14F-4D97-AF65-F5344CB8AC3E}">
        <p14:creationId xmlns:p14="http://schemas.microsoft.com/office/powerpoint/2010/main" val="94119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149839"/>
            <a:ext cx="9454563" cy="1202551"/>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a:xfrm>
            <a:off x="288151" y="1352390"/>
            <a:ext cx="11422315" cy="5328877"/>
          </a:xfrm>
        </p:spPr>
        <p:txBody>
          <a:bodyPr>
            <a:normAutofit/>
          </a:bodyPr>
          <a:lstStyle/>
          <a:p>
            <a:r>
              <a:rPr lang="en-US" sz="3600" dirty="0"/>
              <a:t>There are times when the demons will speak to you and refuse to leave. But as you talk to them and demand that they leave, they will eventually do so. You must command them in the Name of 'Jesus. Any number of demons can be in the person; ask if there are any others; you can demand that they reveal themselves. During and after deliverance, encourage the person to claim the promises concerning salvation and the Lordship of Christ.</a:t>
            </a:r>
          </a:p>
          <a:p>
            <a:endParaRPr lang="en-US" sz="3600" dirty="0"/>
          </a:p>
        </p:txBody>
      </p:sp>
    </p:spTree>
    <p:extLst>
      <p:ext uri="{BB962C8B-B14F-4D97-AF65-F5344CB8AC3E}">
        <p14:creationId xmlns:p14="http://schemas.microsoft.com/office/powerpoint/2010/main" val="270718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149839"/>
            <a:ext cx="9454563" cy="1202551"/>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a:xfrm>
            <a:off x="288151" y="1352390"/>
            <a:ext cx="11422315" cy="5328877"/>
          </a:xfrm>
        </p:spPr>
        <p:txBody>
          <a:bodyPr>
            <a:normAutofit fontScale="92500"/>
          </a:bodyPr>
          <a:lstStyle/>
          <a:p>
            <a:r>
              <a:rPr lang="en-US" sz="3200" dirty="0"/>
              <a:t>Realize that the Bible is the Word of God.  Use portions of the Bible to increase your faith and to guide you such as:  PSALM 97:10, 103:10-13, Isaiah 26:3,4; 50:17, Daniel 4:32-34, Luke 9:1, 10:19,20, Acts 26:17,18, II Corinthians 10:3-6, Ephesians 2:4-7, 6:10-18, James 4:7, I Corinthians 12:3</a:t>
            </a:r>
          </a:p>
          <a:p>
            <a:r>
              <a:rPr lang="en-US" sz="3200" dirty="0"/>
              <a:t>Confess Jesus Christ as Lord, and depend upon the Holy Spirit for guidance and strength.  Ephesians 6:10-18 is imperative for a Christian study if he wants to defeat Satan and his evil spirits.</a:t>
            </a:r>
          </a:p>
          <a:p>
            <a:r>
              <a:rPr lang="en-US" sz="3200" dirty="0"/>
              <a:t>Confess, repent and forsake all known sin, and maintain a martyr mentality.  </a:t>
            </a:r>
            <a:r>
              <a:rPr lang="en-US" sz="3200" dirty="0" err="1"/>
              <a:t>Cp</a:t>
            </a:r>
            <a:r>
              <a:rPr lang="en-US" sz="3200" dirty="0"/>
              <a:t> Philippians 3:10, Revelation 12:10,11</a:t>
            </a:r>
          </a:p>
          <a:p>
            <a:endParaRPr lang="en-US" sz="3600" dirty="0"/>
          </a:p>
        </p:txBody>
      </p:sp>
    </p:spTree>
    <p:extLst>
      <p:ext uri="{BB962C8B-B14F-4D97-AF65-F5344CB8AC3E}">
        <p14:creationId xmlns:p14="http://schemas.microsoft.com/office/powerpoint/2010/main" val="4165184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149839"/>
            <a:ext cx="9454563" cy="1202551"/>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a:xfrm>
            <a:off x="288151" y="1160290"/>
            <a:ext cx="11491473" cy="5520978"/>
          </a:xfrm>
        </p:spPr>
        <p:txBody>
          <a:bodyPr>
            <a:noAutofit/>
          </a:bodyPr>
          <a:lstStyle/>
          <a:p>
            <a:pPr lvl="0" eaLnBrk="0" fontAlgn="base" hangingPunct="0"/>
            <a:r>
              <a:rPr lang="en-US" sz="3600" b="1" dirty="0"/>
              <a:t>Be conscious of the Lord Jesus Christ through the Holy Spirit in your heart, when you enter into the possible presence of demonic activity. When there is peace in time of trouble, it is God directed, when there is confusion in the time of trouble, it is Satan directed.</a:t>
            </a:r>
            <a:endParaRPr lang="en-US" sz="3600" dirty="0"/>
          </a:p>
          <a:p>
            <a:pPr lvl="0" eaLnBrk="0" fontAlgn="base" hangingPunct="0"/>
            <a:r>
              <a:rPr lang="en-US" sz="3600" b="1" dirty="0"/>
              <a:t>Bind the powers or the activity of the evil spirits and claim protection of the family on, the basis of the Blood. Satan is to be confronted with the victory over him through the Lord </a:t>
            </a:r>
            <a:r>
              <a:rPr lang="en-US" sz="3600" b="1" i="1" dirty="0"/>
              <a:t>Jesus </a:t>
            </a:r>
            <a:r>
              <a:rPr lang="en-US" sz="3600" b="1" dirty="0"/>
              <a:t>Christ. We claim, rebuke from victory, not to gain victory.</a:t>
            </a:r>
            <a:endParaRPr lang="en-US" sz="3600" dirty="0"/>
          </a:p>
          <a:p>
            <a:endParaRPr lang="en-US" sz="3600" dirty="0"/>
          </a:p>
        </p:txBody>
      </p:sp>
    </p:spTree>
    <p:extLst>
      <p:ext uri="{BB962C8B-B14F-4D97-AF65-F5344CB8AC3E}">
        <p14:creationId xmlns:p14="http://schemas.microsoft.com/office/powerpoint/2010/main" val="3639883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149839"/>
            <a:ext cx="9454563" cy="1202551"/>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a:xfrm>
            <a:off x="288151" y="1160290"/>
            <a:ext cx="11491473" cy="5520978"/>
          </a:xfrm>
        </p:spPr>
        <p:txBody>
          <a:bodyPr>
            <a:noAutofit/>
          </a:bodyPr>
          <a:lstStyle/>
          <a:p>
            <a:pPr lvl="0" eaLnBrk="0" fontAlgn="base" hangingPunct="0"/>
            <a:r>
              <a:rPr lang="en-US" sz="2800" b="1" dirty="0"/>
              <a:t>Ask the Father if demons or evil spirits are present, if so, then we command them to reveal themselves. It is very helpful if the person is willing to admit the possibility of demonic activity, and desires deliverance from them. Command them in the Name or Person of the Lord Jesus Christ on the basis of His Blood, to leave the person. Part of the encounter includes that the person must be willing to for­give all those who have hurt him in the past. The person must be willing to take back or reclaim ground that has yielded to evil spirits. If a person is heard cur­sing Jesus or using His name in vain it is not the person, but a demon speaking out of the Person body. According to I Cor. 12:3, a Christian cannot talk about the</a:t>
            </a:r>
            <a:r>
              <a:rPr lang="en-US" sz="2800" dirty="0"/>
              <a:t> </a:t>
            </a:r>
            <a:r>
              <a:rPr lang="en-US" sz="2800" b="1" dirty="0"/>
              <a:t>Lord </a:t>
            </a:r>
            <a:r>
              <a:rPr lang="en-US" sz="2800" b="1" i="1" dirty="0"/>
              <a:t>Jesus</a:t>
            </a:r>
            <a:r>
              <a:rPr lang="en-US" sz="2800" i="1" dirty="0"/>
              <a:t> </a:t>
            </a:r>
            <a:r>
              <a:rPr lang="en-US" sz="2800" b="1" dirty="0"/>
              <a:t>Christ in a derogatory manner.</a:t>
            </a:r>
            <a:endParaRPr lang="en-US" sz="2800" dirty="0"/>
          </a:p>
          <a:p>
            <a:endParaRPr lang="en-US" sz="3600" dirty="0"/>
          </a:p>
        </p:txBody>
      </p:sp>
    </p:spTree>
    <p:extLst>
      <p:ext uri="{BB962C8B-B14F-4D97-AF65-F5344CB8AC3E}">
        <p14:creationId xmlns:p14="http://schemas.microsoft.com/office/powerpoint/2010/main" val="110997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2E0C929-96C6-41B1-A001-566036DF04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bject&#10;&#10;Description generated with high confidence">
            <a:extLst>
              <a:ext uri="{FF2B5EF4-FFF2-40B4-BE49-F238E27FC236}">
                <a16:creationId xmlns:a16="http://schemas.microsoft.com/office/drawing/2014/main" id="{B1834DD9-95E0-41C2-B93D-C499C7CCA469}"/>
              </a:ext>
            </a:extLst>
          </p:cNvPr>
          <p:cNvPicPr>
            <a:picLocks noChangeAspect="1"/>
          </p:cNvPicPr>
          <p:nvPr/>
        </p:nvPicPr>
        <p:blipFill rotWithShape="1">
          <a:blip r:embed="rId2"/>
          <a:srcRect l="535"/>
          <a:stretch/>
        </p:blipFill>
        <p:spPr>
          <a:xfrm>
            <a:off x="7519416" y="10"/>
            <a:ext cx="4672584" cy="6857989"/>
          </a:xfrm>
          <a:prstGeom prst="rect">
            <a:avLst/>
          </a:prstGeom>
        </p:spPr>
      </p:pic>
      <p:sp>
        <p:nvSpPr>
          <p:cNvPr id="2" name="Title 1">
            <a:extLst>
              <a:ext uri="{FF2B5EF4-FFF2-40B4-BE49-F238E27FC236}">
                <a16:creationId xmlns:a16="http://schemas.microsoft.com/office/drawing/2014/main" id="{9BEA6A32-38A7-4FFF-B154-75F61122819D}"/>
              </a:ext>
            </a:extLst>
          </p:cNvPr>
          <p:cNvSpPr>
            <a:spLocks noGrp="1"/>
          </p:cNvSpPr>
          <p:nvPr>
            <p:ph type="title"/>
          </p:nvPr>
        </p:nvSpPr>
        <p:spPr>
          <a:xfrm>
            <a:off x="619759" y="764373"/>
            <a:ext cx="6257291" cy="1293028"/>
          </a:xfrm>
        </p:spPr>
        <p:txBody>
          <a:bodyPr>
            <a:normAutofit fontScale="90000"/>
          </a:bodyPr>
          <a:lstStyle/>
          <a:p>
            <a:r>
              <a:rPr lang="en-US" sz="3700" dirty="0"/>
              <a:t>JESUS CHRIST CONQUERS ALL DEMONS AT THE CROSS</a:t>
            </a:r>
          </a:p>
        </p:txBody>
      </p:sp>
      <p:sp>
        <p:nvSpPr>
          <p:cNvPr id="3" name="Content Placeholder 2">
            <a:extLst>
              <a:ext uri="{FF2B5EF4-FFF2-40B4-BE49-F238E27FC236}">
                <a16:creationId xmlns:a16="http://schemas.microsoft.com/office/drawing/2014/main" id="{82FEB2B6-1E2F-404D-AB6B-28375D026925}"/>
              </a:ext>
            </a:extLst>
          </p:cNvPr>
          <p:cNvSpPr>
            <a:spLocks noGrp="1"/>
          </p:cNvSpPr>
          <p:nvPr>
            <p:ph idx="1"/>
          </p:nvPr>
        </p:nvSpPr>
        <p:spPr>
          <a:xfrm>
            <a:off x="619760" y="2194560"/>
            <a:ext cx="6257290" cy="4024125"/>
          </a:xfrm>
        </p:spPr>
        <p:txBody>
          <a:bodyPr>
            <a:normAutofit/>
          </a:bodyPr>
          <a:lstStyle/>
          <a:p>
            <a:r>
              <a:rPr lang="en-US" b="1" dirty="0"/>
              <a:t>Col 2:14</a:t>
            </a:r>
            <a:r>
              <a:rPr lang="en-US" dirty="0"/>
              <a:t>  Blotting out the handwriting of ordinances that was against us, which was contrary to us, and took it out of the way, </a:t>
            </a:r>
            <a:r>
              <a:rPr lang="en-US" sz="2800" dirty="0"/>
              <a:t>nailing it to his </a:t>
            </a:r>
            <a:r>
              <a:rPr lang="en-US" sz="3600" b="1" dirty="0">
                <a:solidFill>
                  <a:srgbClr val="FF0000"/>
                </a:solidFill>
              </a:rPr>
              <a:t>cross</a:t>
            </a:r>
            <a:r>
              <a:rPr lang="en-US" sz="2800" dirty="0"/>
              <a:t>; </a:t>
            </a:r>
          </a:p>
          <a:p>
            <a:r>
              <a:rPr lang="en-US" sz="2800" dirty="0"/>
              <a:t>Col 2:15  </a:t>
            </a:r>
            <a:r>
              <a:rPr lang="en-US" sz="2800" i="1" dirty="0"/>
              <a:t>And</a:t>
            </a:r>
            <a:r>
              <a:rPr lang="en-US" sz="2800" dirty="0"/>
              <a:t> having </a:t>
            </a:r>
            <a:r>
              <a:rPr lang="en-US" sz="2800" b="1" dirty="0">
                <a:solidFill>
                  <a:srgbClr val="FF0000"/>
                </a:solidFill>
              </a:rPr>
              <a:t>spoiled</a:t>
            </a:r>
            <a:r>
              <a:rPr lang="en-US" sz="2800" dirty="0"/>
              <a:t> principalities and powers, he made a shew of them openly, triumphing over them in it. </a:t>
            </a:r>
          </a:p>
          <a:p>
            <a:r>
              <a:rPr lang="en-US" sz="2800" dirty="0"/>
              <a:t>CP JOHN 12:31-33 OF JUDGMENT</a:t>
            </a:r>
          </a:p>
          <a:p>
            <a:endParaRPr lang="en-US" dirty="0"/>
          </a:p>
          <a:p>
            <a:endParaRPr lang="en-US" dirty="0"/>
          </a:p>
          <a:p>
            <a:endParaRPr lang="en-US" dirty="0"/>
          </a:p>
        </p:txBody>
      </p:sp>
    </p:spTree>
    <p:extLst>
      <p:ext uri="{BB962C8B-B14F-4D97-AF65-F5344CB8AC3E}">
        <p14:creationId xmlns:p14="http://schemas.microsoft.com/office/powerpoint/2010/main" val="307543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583323"/>
            <a:ext cx="9454563" cy="1935714"/>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a:xfrm>
            <a:off x="210207" y="698939"/>
            <a:ext cx="11771586" cy="6064468"/>
          </a:xfrm>
        </p:spPr>
        <p:txBody>
          <a:bodyPr>
            <a:noAutofit/>
          </a:bodyPr>
          <a:lstStyle/>
          <a:p>
            <a:pPr eaLnBrk="0" fontAlgn="base" hangingPunct="0"/>
            <a:r>
              <a:rPr lang="en-US" sz="3200" b="1" dirty="0"/>
              <a:t>Quote the Word of God to Satan and evil spirits. They will respond both audibly and inaudibly. There may not </a:t>
            </a:r>
            <a:r>
              <a:rPr lang="en-US" sz="3200" b="1" i="1" dirty="0"/>
              <a:t>be </a:t>
            </a:r>
            <a:r>
              <a:rPr lang="en-US" sz="3200" b="1" dirty="0"/>
              <a:t>an immediate deliverance, do not give in or get discouraged.</a:t>
            </a:r>
            <a:endParaRPr lang="en-US" sz="3200" dirty="0"/>
          </a:p>
          <a:p>
            <a:pPr eaLnBrk="0" fontAlgn="base" hangingPunct="0"/>
            <a:r>
              <a:rPr lang="en-US" sz="3200" b="1" dirty="0"/>
              <a:t>Tell Satan and evil spirits how much you love the Lord Jesus Christ, and that He loves you. Spend some of the time praising God, singing hymns, reading appropriate portions of Scripture on the glory of God.</a:t>
            </a:r>
            <a:endParaRPr lang="en-US" sz="3200" dirty="0"/>
          </a:p>
          <a:p>
            <a:pPr eaLnBrk="0" fontAlgn="base" hangingPunct="0"/>
            <a:r>
              <a:rPr lang="en-US" sz="3200" b="1" dirty="0"/>
              <a:t>Tell evil spirits that according to Matthew 25:41, Colossians 2:13,15, and other verses that you know the damnation of their master Satan. Keep reminding them of the fact during the encounter. Matt. 18:20 Christ is present!</a:t>
            </a:r>
            <a:endParaRPr lang="en-US" sz="3200" dirty="0"/>
          </a:p>
          <a:p>
            <a:endParaRPr lang="en-US" sz="3600" dirty="0"/>
          </a:p>
        </p:txBody>
      </p:sp>
    </p:spTree>
    <p:extLst>
      <p:ext uri="{BB962C8B-B14F-4D97-AF65-F5344CB8AC3E}">
        <p14:creationId xmlns:p14="http://schemas.microsoft.com/office/powerpoint/2010/main" val="944739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FA0E-A982-4D11-AF71-B6554841ECBE}"/>
              </a:ext>
            </a:extLst>
          </p:cNvPr>
          <p:cNvSpPr>
            <a:spLocks noGrp="1"/>
          </p:cNvSpPr>
          <p:nvPr>
            <p:ph type="title"/>
          </p:nvPr>
        </p:nvSpPr>
        <p:spPr>
          <a:xfrm>
            <a:off x="2051637" y="-583323"/>
            <a:ext cx="9454563" cy="1935714"/>
          </a:xfrm>
        </p:spPr>
        <p:txBody>
          <a:bodyPr/>
          <a:lstStyle/>
          <a:p>
            <a:r>
              <a:rPr lang="en-US" dirty="0"/>
              <a:t>PREPARING TO CAST OUT DEMONS</a:t>
            </a:r>
          </a:p>
        </p:txBody>
      </p:sp>
      <p:sp>
        <p:nvSpPr>
          <p:cNvPr id="3" name="Content Placeholder 2">
            <a:extLst>
              <a:ext uri="{FF2B5EF4-FFF2-40B4-BE49-F238E27FC236}">
                <a16:creationId xmlns:a16="http://schemas.microsoft.com/office/drawing/2014/main" id="{412B85D2-A0D2-48E4-9143-C0526905F40F}"/>
              </a:ext>
            </a:extLst>
          </p:cNvPr>
          <p:cNvSpPr>
            <a:spLocks noGrp="1"/>
          </p:cNvSpPr>
          <p:nvPr>
            <p:ph idx="1"/>
          </p:nvPr>
        </p:nvSpPr>
        <p:spPr>
          <a:xfrm>
            <a:off x="210207" y="698939"/>
            <a:ext cx="11771586" cy="6064468"/>
          </a:xfrm>
        </p:spPr>
        <p:txBody>
          <a:bodyPr>
            <a:noAutofit/>
          </a:bodyPr>
          <a:lstStyle/>
          <a:p>
            <a:pPr eaLnBrk="0" fontAlgn="base" hangingPunct="0"/>
            <a:r>
              <a:rPr lang="en-US" sz="3200" dirty="0"/>
              <a:t> </a:t>
            </a:r>
            <a:r>
              <a:rPr lang="en-US" sz="3200" b="1" dirty="0"/>
              <a:t>Command them to: give their name, the number, and rank in </a:t>
            </a:r>
            <a:r>
              <a:rPr lang="en-US" sz="3200" b="1" i="1" dirty="0"/>
              <a:t>Satan's </a:t>
            </a:r>
            <a:r>
              <a:rPr lang="en-US" sz="3200" b="1" dirty="0"/>
              <a:t>kingdom.</a:t>
            </a:r>
          </a:p>
          <a:p>
            <a:pPr eaLnBrk="0" fontAlgn="base" hangingPunct="0"/>
            <a:endParaRPr lang="en-US" sz="3200" dirty="0"/>
          </a:p>
          <a:p>
            <a:pPr eaLnBrk="0" fontAlgn="base" hangingPunct="0"/>
            <a:r>
              <a:rPr lang="en-US" sz="3200" b="1" dirty="0"/>
              <a:t> Tell when, how and why they came into the person</a:t>
            </a:r>
          </a:p>
          <a:p>
            <a:pPr eaLnBrk="0" fontAlgn="base" hangingPunct="0"/>
            <a:endParaRPr lang="en-US" sz="3200" dirty="0"/>
          </a:p>
          <a:p>
            <a:pPr eaLnBrk="0" fontAlgn="base" hangingPunct="0"/>
            <a:r>
              <a:rPr lang="en-US" sz="3200" b="1" dirty="0"/>
              <a:t>Tell them to give the name of their helpers, assignments, and the grounds that they are able to remain in the body of the person. We must have the same faith in the authority granted us over Satan </a:t>
            </a:r>
            <a:r>
              <a:rPr lang="en-US" sz="3200" b="1" i="1" dirty="0"/>
              <a:t>by </a:t>
            </a:r>
            <a:r>
              <a:rPr lang="en-US" sz="3200" b="1" dirty="0"/>
              <a:t>the Lord Jesus Christ, as we did when We accepted the Lord Christ as savior, and when we ask the Holy Spirit to fill us.</a:t>
            </a:r>
            <a:endParaRPr lang="en-US" sz="3200" dirty="0"/>
          </a:p>
          <a:p>
            <a:endParaRPr lang="en-US" sz="3200" dirty="0"/>
          </a:p>
        </p:txBody>
      </p:sp>
    </p:spTree>
    <p:extLst>
      <p:ext uri="{BB962C8B-B14F-4D97-AF65-F5344CB8AC3E}">
        <p14:creationId xmlns:p14="http://schemas.microsoft.com/office/powerpoint/2010/main" val="210614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A2F2-58C3-4F46-97A4-F537D451A260}"/>
              </a:ext>
            </a:extLst>
          </p:cNvPr>
          <p:cNvSpPr>
            <a:spLocks noGrp="1"/>
          </p:cNvSpPr>
          <p:nvPr>
            <p:ph type="title"/>
          </p:nvPr>
        </p:nvSpPr>
        <p:spPr>
          <a:xfrm>
            <a:off x="1022809" y="778513"/>
            <a:ext cx="9865936" cy="1293028"/>
          </a:xfrm>
        </p:spPr>
        <p:txBody>
          <a:bodyPr>
            <a:normAutofit/>
          </a:bodyPr>
          <a:lstStyle/>
          <a:p>
            <a:r>
              <a:rPr lang="en-US" b="1" dirty="0"/>
              <a:t>“Karl Payne’s “Ground Rule Box”</a:t>
            </a:r>
            <a:br>
              <a:rPr lang="en-US" dirty="0"/>
            </a:br>
            <a:endParaRPr lang="en-US" dirty="0"/>
          </a:p>
        </p:txBody>
      </p:sp>
      <p:sp>
        <p:nvSpPr>
          <p:cNvPr id="3" name="Content Placeholder 2">
            <a:extLst>
              <a:ext uri="{FF2B5EF4-FFF2-40B4-BE49-F238E27FC236}">
                <a16:creationId xmlns:a16="http://schemas.microsoft.com/office/drawing/2014/main" id="{81747913-9C6F-40DC-BEBF-6141C2D70AF1}"/>
              </a:ext>
            </a:extLst>
          </p:cNvPr>
          <p:cNvSpPr>
            <a:spLocks noGrp="1"/>
          </p:cNvSpPr>
          <p:nvPr>
            <p:ph idx="1"/>
          </p:nvPr>
        </p:nvSpPr>
        <p:spPr>
          <a:xfrm>
            <a:off x="288151" y="1913324"/>
            <a:ext cx="11422315" cy="4944676"/>
          </a:xfrm>
        </p:spPr>
        <p:txBody>
          <a:bodyPr>
            <a:normAutofit/>
          </a:bodyPr>
          <a:lstStyle/>
          <a:p>
            <a:pPr marL="0" indent="0">
              <a:buNone/>
            </a:pPr>
            <a:endParaRPr lang="en-US" dirty="0"/>
          </a:p>
          <a:p>
            <a:r>
              <a:rPr lang="en-US" i="1" dirty="0"/>
              <a:t>Spiritual Warfare: Christians, Demonization and Deliverance</a:t>
            </a:r>
            <a:r>
              <a:rPr lang="en-US" dirty="0"/>
              <a:t>, 152-154 </a:t>
            </a:r>
          </a:p>
          <a:p>
            <a:pPr marL="0" indent="0">
              <a:buNone/>
            </a:pPr>
            <a:r>
              <a:rPr lang="en-US" dirty="0"/>
              <a:t>The Ground Rule Box is the list of ground rules that Dr. Payne uses to bring </a:t>
            </a:r>
          </a:p>
          <a:p>
            <a:pPr marL="0" indent="0">
              <a:buNone/>
            </a:pPr>
            <a:r>
              <a:rPr lang="en-US" dirty="0"/>
              <a:t>demons under complete submission to the authority of Christ in a</a:t>
            </a:r>
          </a:p>
          <a:p>
            <a:pPr marL="0" indent="0">
              <a:buNone/>
            </a:pPr>
            <a:r>
              <a:rPr lang="en-US" dirty="0"/>
              <a:t>deliverance session.   </a:t>
            </a:r>
          </a:p>
          <a:p>
            <a:pPr marL="0" indent="0">
              <a:buNone/>
            </a:pPr>
            <a:r>
              <a:rPr lang="en-US" dirty="0"/>
              <a:t> </a:t>
            </a:r>
          </a:p>
          <a:p>
            <a:r>
              <a:rPr lang="en-US" dirty="0"/>
              <a:t>A.	In the name of the Lord Jesus Christ we bind the strongman.  He will</a:t>
            </a:r>
          </a:p>
          <a:p>
            <a:pPr marL="0" indent="0">
              <a:buNone/>
            </a:pPr>
            <a:r>
              <a:rPr lang="en-US" dirty="0"/>
              <a:t>not be allowed to interfere in this process in any way and command you to tell us what is your name and why you have permission to be in this person.  There will be no </a:t>
            </a:r>
          </a:p>
          <a:p>
            <a:pPr marL="0" indent="0">
              <a:buNone/>
            </a:pPr>
            <a:r>
              <a:rPr lang="en-US" dirty="0"/>
              <a:t>outside reinforcements of any kind.  If there are demons involved with ____, you are on trial and you are going to lose.  </a:t>
            </a:r>
          </a:p>
          <a:p>
            <a:endParaRPr lang="en-US" dirty="0"/>
          </a:p>
        </p:txBody>
      </p:sp>
    </p:spTree>
    <p:extLst>
      <p:ext uri="{BB962C8B-B14F-4D97-AF65-F5344CB8AC3E}">
        <p14:creationId xmlns:p14="http://schemas.microsoft.com/office/powerpoint/2010/main" val="16716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A80A-EE8B-4023-8DC1-CFFAEF44C8E5}"/>
              </a:ext>
            </a:extLst>
          </p:cNvPr>
          <p:cNvSpPr>
            <a:spLocks noGrp="1"/>
          </p:cNvSpPr>
          <p:nvPr>
            <p:ph type="title"/>
          </p:nvPr>
        </p:nvSpPr>
        <p:spPr>
          <a:xfrm>
            <a:off x="2895600" y="749431"/>
            <a:ext cx="8610600" cy="1032234"/>
          </a:xfrm>
        </p:spPr>
        <p:txBody>
          <a:bodyPr>
            <a:normAutofit fontScale="90000"/>
          </a:bodyPr>
          <a:lstStyle/>
          <a:p>
            <a:r>
              <a:rPr lang="en-US" b="1" dirty="0"/>
              <a:t>“Karl Payne’s “Ground Rule Box”</a:t>
            </a:r>
            <a:br>
              <a:rPr lang="en-US" dirty="0"/>
            </a:br>
            <a:endParaRPr lang="en-US" dirty="0"/>
          </a:p>
        </p:txBody>
      </p:sp>
      <p:sp>
        <p:nvSpPr>
          <p:cNvPr id="3" name="Content Placeholder 2">
            <a:extLst>
              <a:ext uri="{FF2B5EF4-FFF2-40B4-BE49-F238E27FC236}">
                <a16:creationId xmlns:a16="http://schemas.microsoft.com/office/drawing/2014/main" id="{FA24A4A8-9111-419D-925F-F85C55D743D5}"/>
              </a:ext>
            </a:extLst>
          </p:cNvPr>
          <p:cNvSpPr>
            <a:spLocks noGrp="1"/>
          </p:cNvSpPr>
          <p:nvPr>
            <p:ph idx="1"/>
          </p:nvPr>
        </p:nvSpPr>
        <p:spPr>
          <a:xfrm>
            <a:off x="685800" y="1833513"/>
            <a:ext cx="10979870" cy="4878371"/>
          </a:xfrm>
        </p:spPr>
        <p:txBody>
          <a:bodyPr/>
          <a:lstStyle/>
          <a:p>
            <a:r>
              <a:rPr lang="en-US" sz="2400" b="1" dirty="0">
                <a:solidFill>
                  <a:srgbClr val="FF0000"/>
                </a:solidFill>
              </a:rPr>
              <a:t>B.	In the name of the Lord Jesus Christ, there will be one-way traffic only, from ____ to the pit.  When you leave you will take all of your works and effects and all of your associates and their works and effects with you.  You will not be free to re-enter _____ or to enter anyone </a:t>
            </a:r>
            <a:r>
              <a:rPr lang="en-US" sz="2400" b="1" dirty="0" err="1">
                <a:solidFill>
                  <a:srgbClr val="FF0000"/>
                </a:solidFill>
              </a:rPr>
              <a:t>elseo</a:t>
            </a:r>
            <a:r>
              <a:rPr lang="en-US" sz="2400" b="1" dirty="0">
                <a:solidFill>
                  <a:srgbClr val="FF0000"/>
                </a:solidFill>
              </a:rPr>
              <a:t> or animal in the house or yard.   </a:t>
            </a:r>
          </a:p>
          <a:p>
            <a:r>
              <a:rPr lang="en-US" dirty="0"/>
              <a:t>C.	In the name of the Lord Jesus Christ you may speak only that which </a:t>
            </a:r>
          </a:p>
          <a:p>
            <a:pPr marL="0" indent="0">
              <a:buNone/>
            </a:pPr>
            <a:r>
              <a:rPr lang="en-US" dirty="0"/>
              <a:t>may be used against you and you may not talk to each other to strategize on how to stay in this person. </a:t>
            </a:r>
          </a:p>
          <a:p>
            <a:r>
              <a:rPr lang="en-US" dirty="0"/>
              <a:t>D.	In the name of the Lord Jesus Christ, the answers you give must stand </a:t>
            </a:r>
          </a:p>
          <a:p>
            <a:pPr marL="0" indent="0">
              <a:buNone/>
            </a:pPr>
            <a:r>
              <a:rPr lang="en-US" dirty="0"/>
              <a:t>as truth before the white throne of God.  </a:t>
            </a:r>
          </a:p>
          <a:p>
            <a:r>
              <a:rPr lang="en-US" dirty="0"/>
              <a:t>E.	In the name of the Lord Jesus Christ, there will be no profanity.   </a:t>
            </a:r>
          </a:p>
          <a:p>
            <a:endParaRPr lang="en-US" dirty="0"/>
          </a:p>
          <a:p>
            <a:endParaRPr lang="en-US" dirty="0"/>
          </a:p>
        </p:txBody>
      </p:sp>
    </p:spTree>
    <p:extLst>
      <p:ext uri="{BB962C8B-B14F-4D97-AF65-F5344CB8AC3E}">
        <p14:creationId xmlns:p14="http://schemas.microsoft.com/office/powerpoint/2010/main" val="179929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2509-7F0F-4359-B8B8-A45690FD2790}"/>
              </a:ext>
            </a:extLst>
          </p:cNvPr>
          <p:cNvSpPr>
            <a:spLocks noGrp="1"/>
          </p:cNvSpPr>
          <p:nvPr>
            <p:ph type="title"/>
          </p:nvPr>
        </p:nvSpPr>
        <p:spPr>
          <a:xfrm>
            <a:off x="2895600" y="1117075"/>
            <a:ext cx="8610600" cy="904974"/>
          </a:xfrm>
        </p:spPr>
        <p:txBody>
          <a:bodyPr>
            <a:normAutofit fontScale="90000"/>
          </a:bodyPr>
          <a:lstStyle/>
          <a:p>
            <a:r>
              <a:rPr lang="en-US" b="1" dirty="0"/>
              <a:t>“Karl Payne’s “Ground Rule Box”</a:t>
            </a:r>
            <a:br>
              <a:rPr lang="en-US" dirty="0"/>
            </a:br>
            <a:endParaRPr lang="en-US" dirty="0"/>
          </a:p>
        </p:txBody>
      </p:sp>
      <p:sp>
        <p:nvSpPr>
          <p:cNvPr id="3" name="Content Placeholder 2">
            <a:extLst>
              <a:ext uri="{FF2B5EF4-FFF2-40B4-BE49-F238E27FC236}">
                <a16:creationId xmlns:a16="http://schemas.microsoft.com/office/drawing/2014/main" id="{5B45E789-CF7F-4EAA-91E9-92693AEBA660}"/>
              </a:ext>
            </a:extLst>
          </p:cNvPr>
          <p:cNvSpPr>
            <a:spLocks noGrp="1"/>
          </p:cNvSpPr>
          <p:nvPr>
            <p:ph idx="1"/>
          </p:nvPr>
        </p:nvSpPr>
        <p:spPr>
          <a:xfrm>
            <a:off x="685800" y="1962727"/>
            <a:ext cx="10994010" cy="4636035"/>
          </a:xfrm>
        </p:spPr>
        <p:txBody>
          <a:bodyPr/>
          <a:lstStyle/>
          <a:p>
            <a:r>
              <a:rPr lang="en-US" dirty="0"/>
              <a:t>F.	</a:t>
            </a:r>
            <a:r>
              <a:rPr lang="en-US" b="1" dirty="0">
                <a:solidFill>
                  <a:srgbClr val="FF0000"/>
                </a:solidFill>
              </a:rPr>
              <a:t>In the name of the Lord Jesus Christ</a:t>
            </a:r>
            <a:r>
              <a:rPr lang="en-US" dirty="0"/>
              <a:t>, _____ is to have complete and full</a:t>
            </a:r>
          </a:p>
          <a:p>
            <a:pPr marL="0" indent="0">
              <a:buNone/>
            </a:pPr>
            <a:r>
              <a:rPr lang="en-US" dirty="0"/>
              <a:t>control of his/her tongue, mind and body.  You will not be allowed to </a:t>
            </a:r>
          </a:p>
          <a:p>
            <a:pPr marL="0" indent="0">
              <a:buNone/>
            </a:pPr>
            <a:r>
              <a:rPr lang="en-US" dirty="0"/>
              <a:t>control his tongue, mind or body NOR GIVE HIM SUPERNATURAL STRENGTH</a:t>
            </a:r>
          </a:p>
          <a:p>
            <a:endParaRPr lang="en-US" dirty="0"/>
          </a:p>
          <a:p>
            <a:r>
              <a:rPr lang="en-US" dirty="0"/>
              <a:t>G.	</a:t>
            </a:r>
            <a:r>
              <a:rPr lang="en-US" b="1" dirty="0">
                <a:solidFill>
                  <a:srgbClr val="FF0000"/>
                </a:solidFill>
              </a:rPr>
              <a:t>In the name of the Lord Jesus Christ  will give commands </a:t>
            </a:r>
            <a:r>
              <a:rPr lang="en-US" dirty="0"/>
              <a:t>stating “We</a:t>
            </a:r>
          </a:p>
          <a:p>
            <a:pPr marL="0" indent="0">
              <a:buNone/>
            </a:pPr>
            <a:r>
              <a:rPr lang="en-US" dirty="0"/>
              <a:t>command” because this is _____’s fight The Holy Spirit of God is going</a:t>
            </a:r>
          </a:p>
          <a:p>
            <a:pPr marL="0" indent="0">
              <a:buNone/>
            </a:pPr>
            <a:r>
              <a:rPr lang="en-US" dirty="0"/>
              <a:t>before us, and we stand as a majority, and we stand together against </a:t>
            </a:r>
          </a:p>
          <a:p>
            <a:pPr marL="0" indent="0">
              <a:buNone/>
            </a:pPr>
            <a:r>
              <a:rPr lang="en-US" dirty="0"/>
              <a:t>you.  _________ does not want anything to do with you.  __________ </a:t>
            </a:r>
          </a:p>
          <a:p>
            <a:pPr marL="0" indent="0">
              <a:buNone/>
            </a:pPr>
            <a:r>
              <a:rPr lang="en-US" dirty="0"/>
              <a:t>is a child of God who stands against you.  You are an unwanted</a:t>
            </a:r>
          </a:p>
          <a:p>
            <a:pPr marL="0" indent="0">
              <a:buNone/>
            </a:pPr>
            <a:r>
              <a:rPr lang="en-US" dirty="0"/>
              <a:t>intruder who is going to have to leave upon command.   </a:t>
            </a:r>
          </a:p>
          <a:p>
            <a:endParaRPr lang="en-US" dirty="0"/>
          </a:p>
        </p:txBody>
      </p:sp>
    </p:spTree>
    <p:extLst>
      <p:ext uri="{BB962C8B-B14F-4D97-AF65-F5344CB8AC3E}">
        <p14:creationId xmlns:p14="http://schemas.microsoft.com/office/powerpoint/2010/main" val="174371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FA18-BBA3-4B77-A68B-B94C9A04FFD7}"/>
              </a:ext>
            </a:extLst>
          </p:cNvPr>
          <p:cNvSpPr>
            <a:spLocks noGrp="1"/>
          </p:cNvSpPr>
          <p:nvPr>
            <p:ph type="title"/>
          </p:nvPr>
        </p:nvSpPr>
        <p:spPr/>
        <p:txBody>
          <a:bodyPr>
            <a:normAutofit fontScale="90000"/>
          </a:bodyPr>
          <a:lstStyle/>
          <a:p>
            <a:r>
              <a:rPr lang="en-US" b="1" dirty="0"/>
              <a:t>“Karl Payne’s “Ground Rule Box”</a:t>
            </a:r>
            <a:br>
              <a:rPr lang="en-US" dirty="0"/>
            </a:br>
            <a:endParaRPr lang="en-US" dirty="0"/>
          </a:p>
        </p:txBody>
      </p:sp>
      <p:sp>
        <p:nvSpPr>
          <p:cNvPr id="3" name="Content Placeholder 2">
            <a:extLst>
              <a:ext uri="{FF2B5EF4-FFF2-40B4-BE49-F238E27FC236}">
                <a16:creationId xmlns:a16="http://schemas.microsoft.com/office/drawing/2014/main" id="{4981A32C-7819-45C8-9665-5F1FE570C419}"/>
              </a:ext>
            </a:extLst>
          </p:cNvPr>
          <p:cNvSpPr>
            <a:spLocks noGrp="1"/>
          </p:cNvSpPr>
          <p:nvPr>
            <p:ph idx="1"/>
          </p:nvPr>
        </p:nvSpPr>
        <p:spPr>
          <a:xfrm>
            <a:off x="685800" y="1607127"/>
            <a:ext cx="10820400" cy="5043055"/>
          </a:xfrm>
        </p:spPr>
        <p:txBody>
          <a:bodyPr>
            <a:normAutofit fontScale="92500"/>
          </a:bodyPr>
          <a:lstStyle/>
          <a:p>
            <a:r>
              <a:rPr lang="en-US" dirty="0"/>
              <a:t>H.	</a:t>
            </a:r>
            <a:r>
              <a:rPr lang="en-US" b="1" dirty="0">
                <a:solidFill>
                  <a:srgbClr val="FF0000"/>
                </a:solidFill>
              </a:rPr>
              <a:t>In the name of the Lord Jesus Christ, </a:t>
            </a:r>
            <a:r>
              <a:rPr lang="en-US" dirty="0"/>
              <a:t>when I give commands you will</a:t>
            </a:r>
          </a:p>
          <a:p>
            <a:pPr marL="0" indent="0">
              <a:buNone/>
            </a:pPr>
            <a:r>
              <a:rPr lang="en-US" dirty="0"/>
              <a:t>give clear, concise, complete answers in _________’s mind to the </a:t>
            </a:r>
          </a:p>
          <a:p>
            <a:pPr marL="0" indent="0">
              <a:buNone/>
            </a:pPr>
            <a:r>
              <a:rPr lang="en-US" dirty="0"/>
              <a:t>questions addressed to you.  You will not be permitted to confuse the </a:t>
            </a:r>
          </a:p>
          <a:p>
            <a:pPr marL="0" indent="0">
              <a:buNone/>
            </a:pPr>
            <a:r>
              <a:rPr lang="en-US" dirty="0"/>
              <a:t>mind of _________ and will be punished severely by the Holy Spirit of</a:t>
            </a:r>
          </a:p>
          <a:p>
            <a:pPr marL="0" indent="0">
              <a:buNone/>
            </a:pPr>
            <a:r>
              <a:rPr lang="en-US" dirty="0"/>
              <a:t>God if you attempt to do so.  </a:t>
            </a:r>
          </a:p>
          <a:p>
            <a:endParaRPr lang="en-US" dirty="0"/>
          </a:p>
          <a:p>
            <a:r>
              <a:rPr lang="en-US" dirty="0"/>
              <a:t>I.	</a:t>
            </a:r>
            <a:r>
              <a:rPr lang="en-US" b="1" dirty="0">
                <a:solidFill>
                  <a:srgbClr val="FF0000"/>
                </a:solidFill>
              </a:rPr>
              <a:t>When I give commands in the name of the Lord Jesus Christ </a:t>
            </a:r>
            <a:r>
              <a:rPr lang="en-US" dirty="0"/>
              <a:t>you will </a:t>
            </a:r>
          </a:p>
          <a:p>
            <a:pPr marL="0" indent="0">
              <a:buNone/>
            </a:pPr>
            <a:r>
              <a:rPr lang="en-US" dirty="0"/>
              <a:t>clearly give your answers to _________.  You do not have the privilege</a:t>
            </a:r>
          </a:p>
          <a:p>
            <a:pPr marL="0" indent="0">
              <a:buNone/>
            </a:pPr>
            <a:r>
              <a:rPr lang="en-US" dirty="0"/>
              <a:t>of speaking directly through him in this confrontation.  </a:t>
            </a:r>
          </a:p>
          <a:p>
            <a:pPr marL="0" indent="0">
              <a:buNone/>
            </a:pPr>
            <a:r>
              <a:rPr lang="en-US" dirty="0"/>
              <a:t> </a:t>
            </a:r>
          </a:p>
          <a:p>
            <a:r>
              <a:rPr lang="en-US" dirty="0"/>
              <a:t> J.	</a:t>
            </a:r>
            <a:r>
              <a:rPr lang="en-US" b="1" dirty="0">
                <a:solidFill>
                  <a:srgbClr val="FF0000"/>
                </a:solidFill>
              </a:rPr>
              <a:t>In the name of the Lord Jesus Christ</a:t>
            </a:r>
            <a:r>
              <a:rPr lang="en-US" dirty="0"/>
              <a:t>, there will be no hiding, duplicating, or changing of authority and rank.  We bind you by the authority structure you now have, and that structure will only be altered if we choose to change it.   </a:t>
            </a:r>
          </a:p>
          <a:p>
            <a:endParaRPr lang="en-US" dirty="0"/>
          </a:p>
        </p:txBody>
      </p:sp>
    </p:spTree>
    <p:extLst>
      <p:ext uri="{BB962C8B-B14F-4D97-AF65-F5344CB8AC3E}">
        <p14:creationId xmlns:p14="http://schemas.microsoft.com/office/powerpoint/2010/main" val="2657906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5430-4560-4AD9-9AC2-CED9AB6F7FD3}"/>
              </a:ext>
            </a:extLst>
          </p:cNvPr>
          <p:cNvSpPr>
            <a:spLocks noGrp="1"/>
          </p:cNvSpPr>
          <p:nvPr>
            <p:ph type="title"/>
          </p:nvPr>
        </p:nvSpPr>
        <p:spPr>
          <a:xfrm>
            <a:off x="2895600" y="318655"/>
            <a:ext cx="8610600" cy="1366981"/>
          </a:xfrm>
        </p:spPr>
        <p:txBody>
          <a:bodyPr>
            <a:normAutofit fontScale="90000"/>
          </a:bodyPr>
          <a:lstStyle/>
          <a:p>
            <a:r>
              <a:rPr lang="en-US" b="1" dirty="0"/>
              <a:t>Four Declarations (to accompany the Ground Rules)</a:t>
            </a:r>
            <a:endParaRPr lang="en-US" dirty="0"/>
          </a:p>
        </p:txBody>
      </p:sp>
      <p:sp>
        <p:nvSpPr>
          <p:cNvPr id="3" name="Content Placeholder 2">
            <a:extLst>
              <a:ext uri="{FF2B5EF4-FFF2-40B4-BE49-F238E27FC236}">
                <a16:creationId xmlns:a16="http://schemas.microsoft.com/office/drawing/2014/main" id="{0EE70788-8BE1-43C5-B74E-8F071F7F8E2D}"/>
              </a:ext>
            </a:extLst>
          </p:cNvPr>
          <p:cNvSpPr>
            <a:spLocks noGrp="1"/>
          </p:cNvSpPr>
          <p:nvPr>
            <p:ph idx="1"/>
          </p:nvPr>
        </p:nvSpPr>
        <p:spPr>
          <a:xfrm>
            <a:off x="685800" y="1542473"/>
            <a:ext cx="10820400" cy="4770581"/>
          </a:xfrm>
        </p:spPr>
        <p:txBody>
          <a:bodyPr>
            <a:noAutofit/>
          </a:bodyPr>
          <a:lstStyle/>
          <a:p>
            <a:r>
              <a:rPr lang="en-US" dirty="0"/>
              <a:t>I.	</a:t>
            </a:r>
            <a:r>
              <a:rPr lang="en-US" b="1" dirty="0">
                <a:solidFill>
                  <a:srgbClr val="FF0000"/>
                </a:solidFill>
              </a:rPr>
              <a:t>We declare our victory over all the powers of darkness through our</a:t>
            </a:r>
          </a:p>
          <a:p>
            <a:pPr marL="0" indent="0">
              <a:buNone/>
            </a:pPr>
            <a:r>
              <a:rPr lang="en-US" b="1" dirty="0">
                <a:solidFill>
                  <a:srgbClr val="FF0000"/>
                </a:solidFill>
              </a:rPr>
              <a:t>head, the Lord Jesus Christ</a:t>
            </a:r>
            <a:r>
              <a:rPr lang="en-US" dirty="0"/>
              <a:t>.  We declare </a:t>
            </a:r>
            <a:r>
              <a:rPr lang="en-US" b="1" i="1" dirty="0">
                <a:solidFill>
                  <a:srgbClr val="FF0000"/>
                </a:solidFill>
              </a:rPr>
              <a:t>that the Lord Jesus Christ has</a:t>
            </a:r>
          </a:p>
          <a:p>
            <a:pPr marL="0" indent="0">
              <a:buNone/>
            </a:pPr>
            <a:r>
              <a:rPr lang="en-US" b="1" i="1" dirty="0">
                <a:solidFill>
                  <a:srgbClr val="FF0000"/>
                </a:solidFill>
              </a:rPr>
              <a:t>smashed the authority of Satan at the cross of Calvary where He made </a:t>
            </a:r>
          </a:p>
          <a:p>
            <a:pPr marL="0" indent="0">
              <a:buNone/>
            </a:pPr>
            <a:r>
              <a:rPr lang="en-US" b="1" i="1" dirty="0">
                <a:solidFill>
                  <a:srgbClr val="FF0000"/>
                </a:solidFill>
              </a:rPr>
              <a:t>an open spectacle of your master.  </a:t>
            </a:r>
            <a:r>
              <a:rPr lang="en-US" dirty="0"/>
              <a:t>Colossians 2:13-15 states:  </a:t>
            </a:r>
          </a:p>
          <a:p>
            <a:pPr marL="0" indent="0">
              <a:buNone/>
            </a:pPr>
            <a:r>
              <a:rPr lang="en-US" i="1" dirty="0"/>
              <a:t>And when you were dead in your transgressions and the uncircumcision </a:t>
            </a:r>
            <a:endParaRPr lang="en-US" dirty="0"/>
          </a:p>
          <a:p>
            <a:pPr marL="0" indent="0">
              <a:buNone/>
            </a:pPr>
            <a:r>
              <a:rPr lang="en-US" i="1" dirty="0"/>
              <a:t>of your flesh, He made you alive together with Him, having forgiven us</a:t>
            </a:r>
            <a:endParaRPr lang="en-US" dirty="0"/>
          </a:p>
          <a:p>
            <a:pPr marL="0" indent="0">
              <a:buNone/>
            </a:pPr>
            <a:r>
              <a:rPr lang="en-US" i="1" dirty="0"/>
              <a:t>all of our transgressions, having cancelled out the certificate of debt </a:t>
            </a:r>
            <a:endParaRPr lang="en-US" dirty="0"/>
          </a:p>
          <a:p>
            <a:pPr marL="0" indent="0">
              <a:buNone/>
            </a:pPr>
            <a:r>
              <a:rPr lang="en-US" dirty="0"/>
              <a:t> </a:t>
            </a:r>
            <a:r>
              <a:rPr lang="en-US" i="1" dirty="0"/>
              <a:t>consisting of decrees against us and which was hostile to us; and He has </a:t>
            </a:r>
            <a:endParaRPr lang="en-US" dirty="0"/>
          </a:p>
          <a:p>
            <a:pPr marL="0" indent="0">
              <a:buNone/>
            </a:pPr>
            <a:r>
              <a:rPr lang="en-US" i="1" dirty="0"/>
              <a:t>taken it out of the way, having nailed it to the cross.  When He had </a:t>
            </a:r>
            <a:endParaRPr lang="en-US" dirty="0"/>
          </a:p>
          <a:p>
            <a:pPr marL="0" indent="0">
              <a:buNone/>
            </a:pPr>
            <a:r>
              <a:rPr lang="en-US" i="1" dirty="0"/>
              <a:t>disarmed the rulers and authorities, He made a public spectacle of</a:t>
            </a:r>
            <a:endParaRPr lang="en-US" dirty="0"/>
          </a:p>
          <a:p>
            <a:pPr marL="0" indent="0">
              <a:buNone/>
            </a:pPr>
            <a:r>
              <a:rPr lang="en-US" i="1" dirty="0"/>
              <a:t>them, having triumphed over them through Him. </a:t>
            </a:r>
            <a:endParaRPr lang="en-US" dirty="0"/>
          </a:p>
        </p:txBody>
      </p:sp>
    </p:spTree>
    <p:extLst>
      <p:ext uri="{BB962C8B-B14F-4D97-AF65-F5344CB8AC3E}">
        <p14:creationId xmlns:p14="http://schemas.microsoft.com/office/powerpoint/2010/main" val="1518239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7F69-87EF-4085-8668-0774AE1DDBF2}"/>
              </a:ext>
            </a:extLst>
          </p:cNvPr>
          <p:cNvSpPr>
            <a:spLocks noGrp="1"/>
          </p:cNvSpPr>
          <p:nvPr>
            <p:ph type="title"/>
          </p:nvPr>
        </p:nvSpPr>
        <p:spPr/>
        <p:txBody>
          <a:bodyPr>
            <a:normAutofit fontScale="90000"/>
          </a:bodyPr>
          <a:lstStyle/>
          <a:p>
            <a:r>
              <a:rPr lang="en-US" b="1" dirty="0"/>
              <a:t>Four Declarations (to accompany the Ground Rules)</a:t>
            </a:r>
            <a:endParaRPr lang="en-US" dirty="0"/>
          </a:p>
        </p:txBody>
      </p:sp>
      <p:sp>
        <p:nvSpPr>
          <p:cNvPr id="3" name="Content Placeholder 2">
            <a:extLst>
              <a:ext uri="{FF2B5EF4-FFF2-40B4-BE49-F238E27FC236}">
                <a16:creationId xmlns:a16="http://schemas.microsoft.com/office/drawing/2014/main" id="{0FB02E38-E6F0-43AD-90BC-4484B0FC0BF5}"/>
              </a:ext>
            </a:extLst>
          </p:cNvPr>
          <p:cNvSpPr>
            <a:spLocks noGrp="1"/>
          </p:cNvSpPr>
          <p:nvPr>
            <p:ph idx="1"/>
          </p:nvPr>
        </p:nvSpPr>
        <p:spPr>
          <a:xfrm>
            <a:off x="374073" y="2138218"/>
            <a:ext cx="11600872" cy="4447309"/>
          </a:xfrm>
        </p:spPr>
        <p:txBody>
          <a:bodyPr>
            <a:normAutofit fontScale="77500" lnSpcReduction="20000"/>
          </a:bodyPr>
          <a:lstStyle/>
          <a:p>
            <a:r>
              <a:rPr lang="en-US" sz="4500" dirty="0"/>
              <a:t>II.	We declare our </a:t>
            </a:r>
            <a:r>
              <a:rPr lang="en-US" sz="4500" b="1" dirty="0"/>
              <a:t>authority</a:t>
            </a:r>
            <a:r>
              <a:rPr lang="en-US" sz="4500" dirty="0"/>
              <a:t> over the powers of darkness through our Lord Jesus Christ.  In Luke 10:18-20 Jesus told  those who follow Him:  </a:t>
            </a:r>
          </a:p>
          <a:p>
            <a:r>
              <a:rPr lang="en-US" sz="4500" i="1" dirty="0"/>
              <a:t>And He said to them, I was watching </a:t>
            </a:r>
            <a:r>
              <a:rPr lang="en-US" sz="4500" b="1" i="1" dirty="0">
                <a:solidFill>
                  <a:srgbClr val="FF0000"/>
                </a:solidFill>
              </a:rPr>
              <a:t>Satan fall </a:t>
            </a:r>
            <a:r>
              <a:rPr lang="en-US" sz="4500" i="1" dirty="0"/>
              <a:t>from heaven like lightning.  </a:t>
            </a:r>
            <a:r>
              <a:rPr lang="en-US" sz="4500" b="1" i="1" dirty="0">
                <a:solidFill>
                  <a:srgbClr val="FF0000"/>
                </a:solidFill>
              </a:rPr>
              <a:t>Behold, I have given you authority to tread upon </a:t>
            </a:r>
            <a:r>
              <a:rPr lang="en-US" sz="4500" b="1" i="1" dirty="0" err="1">
                <a:solidFill>
                  <a:srgbClr val="FF0000"/>
                </a:solidFill>
              </a:rPr>
              <a:t>serpentsand</a:t>
            </a:r>
            <a:r>
              <a:rPr lang="en-US" sz="4500" b="1" i="1" dirty="0">
                <a:solidFill>
                  <a:srgbClr val="FF0000"/>
                </a:solidFill>
              </a:rPr>
              <a:t> scorpions, and over all the power of the enemy, and nothing shall  injure you.  </a:t>
            </a:r>
            <a:r>
              <a:rPr lang="en-US" sz="4500" i="1" dirty="0"/>
              <a:t>Nevertheless do not rejoice in this, that </a:t>
            </a:r>
            <a:r>
              <a:rPr lang="en-US" sz="4500" b="1" i="1" dirty="0">
                <a:solidFill>
                  <a:srgbClr val="FF0000"/>
                </a:solidFill>
              </a:rPr>
              <a:t>the spirits are</a:t>
            </a:r>
            <a:r>
              <a:rPr lang="en-US" sz="4500" b="1" dirty="0">
                <a:solidFill>
                  <a:srgbClr val="FF0000"/>
                </a:solidFill>
              </a:rPr>
              <a:t> </a:t>
            </a:r>
            <a:r>
              <a:rPr lang="en-US" sz="4500" b="1" i="1" dirty="0">
                <a:solidFill>
                  <a:srgbClr val="FF0000"/>
                </a:solidFill>
              </a:rPr>
              <a:t>subject to you</a:t>
            </a:r>
            <a:r>
              <a:rPr lang="en-US" sz="4500" i="1" dirty="0"/>
              <a:t>, but rejoice that your names are recorded in heaven. </a:t>
            </a:r>
            <a:endParaRPr lang="en-US" sz="4500" dirty="0"/>
          </a:p>
          <a:p>
            <a:endParaRPr lang="en-US" dirty="0"/>
          </a:p>
        </p:txBody>
      </p:sp>
    </p:spTree>
    <p:extLst>
      <p:ext uri="{BB962C8B-B14F-4D97-AF65-F5344CB8AC3E}">
        <p14:creationId xmlns:p14="http://schemas.microsoft.com/office/powerpoint/2010/main" val="415860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2DB4-88CF-4BAC-AF5C-44B2F377AF07}"/>
              </a:ext>
            </a:extLst>
          </p:cNvPr>
          <p:cNvSpPr>
            <a:spLocks noGrp="1"/>
          </p:cNvSpPr>
          <p:nvPr>
            <p:ph type="title"/>
          </p:nvPr>
        </p:nvSpPr>
        <p:spPr/>
        <p:txBody>
          <a:bodyPr>
            <a:normAutofit fontScale="90000"/>
          </a:bodyPr>
          <a:lstStyle/>
          <a:p>
            <a:r>
              <a:rPr lang="en-US" b="1" dirty="0"/>
              <a:t>Four Declarations (to accompany the Ground Rules)</a:t>
            </a:r>
            <a:endParaRPr lang="en-US" dirty="0"/>
          </a:p>
        </p:txBody>
      </p:sp>
      <p:sp>
        <p:nvSpPr>
          <p:cNvPr id="3" name="Content Placeholder 2">
            <a:extLst>
              <a:ext uri="{FF2B5EF4-FFF2-40B4-BE49-F238E27FC236}">
                <a16:creationId xmlns:a16="http://schemas.microsoft.com/office/drawing/2014/main" id="{451412D1-37F2-4640-8955-81341E770857}"/>
              </a:ext>
            </a:extLst>
          </p:cNvPr>
          <p:cNvSpPr>
            <a:spLocks noGrp="1"/>
          </p:cNvSpPr>
          <p:nvPr>
            <p:ph idx="1"/>
          </p:nvPr>
        </p:nvSpPr>
        <p:spPr/>
        <p:txBody>
          <a:bodyPr>
            <a:normAutofit lnSpcReduction="10000"/>
          </a:bodyPr>
          <a:lstStyle/>
          <a:p>
            <a:r>
              <a:rPr lang="en-US" sz="4000" dirty="0"/>
              <a:t>III.	From the same Luke 10 passage we declare our </a:t>
            </a:r>
            <a:r>
              <a:rPr lang="en-US" sz="4000" b="1" dirty="0"/>
              <a:t>protection</a:t>
            </a:r>
            <a:r>
              <a:rPr lang="en-US" sz="4000" dirty="0"/>
              <a:t> from the</a:t>
            </a:r>
          </a:p>
          <a:p>
            <a:pPr marL="0" indent="0">
              <a:buNone/>
            </a:pPr>
            <a:r>
              <a:rPr lang="en-US" sz="4000" dirty="0"/>
              <a:t>powers of darkness through our head, the Lord Jesus Christ.  Jesus </a:t>
            </a:r>
            <a:r>
              <a:rPr lang="en-US" sz="4000" dirty="0" err="1"/>
              <a:t>said,“</a:t>
            </a:r>
            <a:r>
              <a:rPr lang="en-US" sz="4000" i="1" dirty="0" err="1"/>
              <a:t>and</a:t>
            </a:r>
            <a:r>
              <a:rPr lang="en-US" sz="4000" i="1" dirty="0"/>
              <a:t> nothing shall injure you</a:t>
            </a:r>
            <a:r>
              <a:rPr lang="en-US" sz="4000" dirty="0"/>
              <a:t> ” We declare this to be true through our Lord Jesus Christ and stand upon it.  </a:t>
            </a:r>
          </a:p>
          <a:p>
            <a:endParaRPr lang="en-US" dirty="0"/>
          </a:p>
        </p:txBody>
      </p:sp>
    </p:spTree>
    <p:extLst>
      <p:ext uri="{BB962C8B-B14F-4D97-AF65-F5344CB8AC3E}">
        <p14:creationId xmlns:p14="http://schemas.microsoft.com/office/powerpoint/2010/main" val="1350131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6DE-1759-4F29-8DD0-09D267786267}"/>
              </a:ext>
            </a:extLst>
          </p:cNvPr>
          <p:cNvSpPr>
            <a:spLocks noGrp="1"/>
          </p:cNvSpPr>
          <p:nvPr>
            <p:ph type="title"/>
          </p:nvPr>
        </p:nvSpPr>
        <p:spPr>
          <a:xfrm>
            <a:off x="2895600" y="304801"/>
            <a:ext cx="8610600" cy="1316182"/>
          </a:xfrm>
        </p:spPr>
        <p:txBody>
          <a:bodyPr>
            <a:normAutofit fontScale="90000"/>
          </a:bodyPr>
          <a:lstStyle/>
          <a:p>
            <a:r>
              <a:rPr lang="en-US" b="1" dirty="0"/>
              <a:t>Four Declarations (to accompany the Ground Rules)</a:t>
            </a:r>
            <a:endParaRPr lang="en-US" dirty="0"/>
          </a:p>
        </p:txBody>
      </p:sp>
      <p:sp>
        <p:nvSpPr>
          <p:cNvPr id="3" name="Content Placeholder 2">
            <a:extLst>
              <a:ext uri="{FF2B5EF4-FFF2-40B4-BE49-F238E27FC236}">
                <a16:creationId xmlns:a16="http://schemas.microsoft.com/office/drawing/2014/main" id="{089B249E-EE98-4FCE-99B1-8405D6A1B427}"/>
              </a:ext>
            </a:extLst>
          </p:cNvPr>
          <p:cNvSpPr>
            <a:spLocks noGrp="1"/>
          </p:cNvSpPr>
          <p:nvPr>
            <p:ph idx="1"/>
          </p:nvPr>
        </p:nvSpPr>
        <p:spPr>
          <a:xfrm>
            <a:off x="180575" y="1690487"/>
            <a:ext cx="11883357" cy="5063779"/>
          </a:xfrm>
        </p:spPr>
        <p:txBody>
          <a:bodyPr>
            <a:normAutofit lnSpcReduction="10000"/>
          </a:bodyPr>
          <a:lstStyle/>
          <a:p>
            <a:r>
              <a:rPr lang="en-US" sz="2300" dirty="0"/>
              <a:t>IV.	We declare our position over the powers of darkness in Jesus Christ.  </a:t>
            </a:r>
          </a:p>
          <a:p>
            <a:pPr marL="0" indent="0">
              <a:buNone/>
            </a:pPr>
            <a:r>
              <a:rPr lang="en-US" sz="2300" dirty="0"/>
              <a:t>Jesus Christ is our head and we make up His body.  Ephesians 1:18-23 </a:t>
            </a:r>
          </a:p>
          <a:p>
            <a:pPr marL="0" indent="0">
              <a:buNone/>
            </a:pPr>
            <a:r>
              <a:rPr lang="en-US" sz="2300" dirty="0"/>
              <a:t>says:  </a:t>
            </a:r>
          </a:p>
          <a:p>
            <a:pPr marL="0" indent="0">
              <a:buNone/>
            </a:pPr>
            <a:r>
              <a:rPr lang="en-US" sz="2300" dirty="0"/>
              <a:t> </a:t>
            </a:r>
          </a:p>
          <a:p>
            <a:pPr marL="0" indent="0">
              <a:buNone/>
            </a:pPr>
            <a:r>
              <a:rPr lang="en-US" sz="2300" i="1" dirty="0"/>
              <a:t>I pray that the eyes of your heart may be enlightened, so that you may know what is the hope of His calling, what are the riches of the glory of His inheritance in the saints, and what is the surpassing greatness of His power toward us who believe.  These are in accordance with the working of the strength of His might which He brought about in </a:t>
            </a:r>
            <a:r>
              <a:rPr lang="en-US" sz="2300" i="1" dirty="0" err="1"/>
              <a:t>Christ,when</a:t>
            </a:r>
            <a:r>
              <a:rPr lang="en-US" sz="2300" i="1" dirty="0"/>
              <a:t> He raised Him from the dead, and seated Him at His right hand in the heavenly places, far above all rule and authority and power and dominion, and every name that is named, not only in this age, but also</a:t>
            </a:r>
            <a:endParaRPr lang="en-US" sz="2300" dirty="0"/>
          </a:p>
          <a:p>
            <a:pPr marL="0" indent="0">
              <a:buNone/>
            </a:pPr>
            <a:r>
              <a:rPr lang="en-US" sz="2300" i="1" dirty="0"/>
              <a:t>in the one to come.  And He put all things in subjection under His feet, and gave Him as head over all things to the church which is His body, the fullness of Him who fills all in all.   </a:t>
            </a:r>
            <a:endParaRPr lang="en-US" sz="2300" dirty="0"/>
          </a:p>
          <a:p>
            <a:endParaRPr lang="en-US" dirty="0"/>
          </a:p>
        </p:txBody>
      </p:sp>
    </p:spTree>
    <p:extLst>
      <p:ext uri="{BB962C8B-B14F-4D97-AF65-F5344CB8AC3E}">
        <p14:creationId xmlns:p14="http://schemas.microsoft.com/office/powerpoint/2010/main" val="125767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6251-D5A5-4AE5-8B70-2FACD6E717D0}"/>
              </a:ext>
            </a:extLst>
          </p:cNvPr>
          <p:cNvSpPr>
            <a:spLocks noGrp="1"/>
          </p:cNvSpPr>
          <p:nvPr>
            <p:ph type="title"/>
          </p:nvPr>
        </p:nvSpPr>
        <p:spPr>
          <a:xfrm>
            <a:off x="433633" y="452487"/>
            <a:ext cx="11072567" cy="1074655"/>
          </a:xfrm>
        </p:spPr>
        <p:txBody>
          <a:bodyPr/>
          <a:lstStyle/>
          <a:p>
            <a:r>
              <a:rPr lang="en-US" dirty="0"/>
              <a:t>JESUS MINISTRY AND DELEGATED AUTHORITY</a:t>
            </a:r>
          </a:p>
        </p:txBody>
      </p:sp>
      <p:sp>
        <p:nvSpPr>
          <p:cNvPr id="3" name="Content Placeholder 2">
            <a:extLst>
              <a:ext uri="{FF2B5EF4-FFF2-40B4-BE49-F238E27FC236}">
                <a16:creationId xmlns:a16="http://schemas.microsoft.com/office/drawing/2014/main" id="{2415FA70-0B2A-4BCC-972B-CD536A8A0451}"/>
              </a:ext>
            </a:extLst>
          </p:cNvPr>
          <p:cNvSpPr>
            <a:spLocks noGrp="1"/>
          </p:cNvSpPr>
          <p:nvPr>
            <p:ph idx="1"/>
          </p:nvPr>
        </p:nvSpPr>
        <p:spPr>
          <a:xfrm>
            <a:off x="685800" y="1387366"/>
            <a:ext cx="11072813" cy="5056297"/>
          </a:xfrm>
        </p:spPr>
        <p:txBody>
          <a:bodyPr>
            <a:normAutofit lnSpcReduction="10000"/>
          </a:bodyPr>
          <a:lstStyle/>
          <a:p>
            <a:r>
              <a:rPr lang="en-US" dirty="0"/>
              <a:t>Mar 1:23  And there was in their synagogue a man with an unclean spirit; and he cried out, </a:t>
            </a:r>
          </a:p>
          <a:p>
            <a:pPr marL="0" indent="0">
              <a:buNone/>
            </a:pPr>
            <a:r>
              <a:rPr lang="en-US" dirty="0"/>
              <a:t>Mar 1:24  Saying, Let </a:t>
            </a:r>
            <a:r>
              <a:rPr lang="en-US" i="1" dirty="0"/>
              <a:t>us</a:t>
            </a:r>
            <a:r>
              <a:rPr lang="en-US" dirty="0"/>
              <a:t> alone; what have we to do with thee, thou Jesus of Nazareth? art thou come to destroy us? I know thee who thou art, the Holy One of God. </a:t>
            </a:r>
          </a:p>
          <a:p>
            <a:pPr marL="0" indent="0">
              <a:buNone/>
            </a:pPr>
            <a:r>
              <a:rPr lang="en-US" dirty="0"/>
              <a:t>Mar 1:25  And Jesus rebuked him, saying, Hold thy peace, and come out of him. </a:t>
            </a:r>
          </a:p>
          <a:p>
            <a:pPr marL="0" indent="0">
              <a:buNone/>
            </a:pPr>
            <a:r>
              <a:rPr lang="en-US" dirty="0"/>
              <a:t>Mar 1:26  And when the unclean spirit had torn him, and cried with a loud voice, he came out of him. </a:t>
            </a:r>
          </a:p>
          <a:p>
            <a:pPr marL="0" indent="0">
              <a:buNone/>
            </a:pPr>
            <a:r>
              <a:rPr lang="en-US" b="1" dirty="0"/>
              <a:t>Mar 1:27</a:t>
            </a:r>
            <a:r>
              <a:rPr lang="en-US" dirty="0"/>
              <a:t>  And they were all amazed, insomuch that they questioned among themselves, saying, What thing is this? what new doctrine </a:t>
            </a:r>
            <a:r>
              <a:rPr lang="en-US" i="1" dirty="0"/>
              <a:t>is</a:t>
            </a:r>
            <a:r>
              <a:rPr lang="en-US" dirty="0"/>
              <a:t> this? </a:t>
            </a:r>
            <a:r>
              <a:rPr lang="en-US" sz="2400" b="1" dirty="0">
                <a:solidFill>
                  <a:srgbClr val="FF0000"/>
                </a:solidFill>
              </a:rPr>
              <a:t>for with authority </a:t>
            </a:r>
            <a:r>
              <a:rPr lang="en-US" sz="2400" b="1" dirty="0" err="1">
                <a:solidFill>
                  <a:srgbClr val="FF0000"/>
                </a:solidFill>
              </a:rPr>
              <a:t>commandeth</a:t>
            </a:r>
            <a:r>
              <a:rPr lang="en-US" sz="2400" b="1" dirty="0">
                <a:solidFill>
                  <a:srgbClr val="FF0000"/>
                </a:solidFill>
              </a:rPr>
              <a:t> he even the unclean spirits, and they do obey him</a:t>
            </a:r>
            <a:r>
              <a:rPr lang="en-US" dirty="0"/>
              <a:t>. </a:t>
            </a:r>
          </a:p>
          <a:p>
            <a:pPr marL="0" indent="0">
              <a:buNone/>
            </a:pPr>
            <a:r>
              <a:rPr lang="en-US" dirty="0"/>
              <a:t>Mar 1:28  And immediately his fame spread abroad throughout all the region round about Galilee. </a:t>
            </a:r>
          </a:p>
          <a:p>
            <a:endParaRPr lang="en-US" dirty="0"/>
          </a:p>
        </p:txBody>
      </p:sp>
    </p:spTree>
    <p:extLst>
      <p:ext uri="{BB962C8B-B14F-4D97-AF65-F5344CB8AC3E}">
        <p14:creationId xmlns:p14="http://schemas.microsoft.com/office/powerpoint/2010/main" val="42345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6DE-1759-4F29-8DD0-09D267786267}"/>
              </a:ext>
            </a:extLst>
          </p:cNvPr>
          <p:cNvSpPr>
            <a:spLocks noGrp="1"/>
          </p:cNvSpPr>
          <p:nvPr>
            <p:ph type="title"/>
          </p:nvPr>
        </p:nvSpPr>
        <p:spPr>
          <a:xfrm>
            <a:off x="84524" y="304801"/>
            <a:ext cx="11883356" cy="1316182"/>
          </a:xfrm>
        </p:spPr>
        <p:txBody>
          <a:bodyPr>
            <a:normAutofit/>
          </a:bodyPr>
          <a:lstStyle/>
          <a:p>
            <a:r>
              <a:rPr lang="en-US" sz="3600" b="1" dirty="0" err="1"/>
              <a:t>Periodicaly</a:t>
            </a:r>
            <a:r>
              <a:rPr lang="en-US" sz="3600" b="1" dirty="0"/>
              <a:t> check up with delivered person</a:t>
            </a:r>
            <a:endParaRPr lang="en-US" sz="3600" dirty="0"/>
          </a:p>
        </p:txBody>
      </p:sp>
      <p:sp>
        <p:nvSpPr>
          <p:cNvPr id="3" name="Content Placeholder 2">
            <a:extLst>
              <a:ext uri="{FF2B5EF4-FFF2-40B4-BE49-F238E27FC236}">
                <a16:creationId xmlns:a16="http://schemas.microsoft.com/office/drawing/2014/main" id="{089B249E-EE98-4FCE-99B1-8405D6A1B427}"/>
              </a:ext>
            </a:extLst>
          </p:cNvPr>
          <p:cNvSpPr>
            <a:spLocks noGrp="1"/>
          </p:cNvSpPr>
          <p:nvPr>
            <p:ph idx="1"/>
          </p:nvPr>
        </p:nvSpPr>
        <p:spPr>
          <a:xfrm>
            <a:off x="180575" y="1690487"/>
            <a:ext cx="11883357" cy="5063779"/>
          </a:xfrm>
        </p:spPr>
        <p:txBody>
          <a:bodyPr>
            <a:normAutofit/>
          </a:bodyPr>
          <a:lstStyle/>
          <a:p>
            <a:r>
              <a:rPr lang="en-US" sz="3200" dirty="0"/>
              <a:t>After the person has been delivered, there must be a consistent follow-up ministry. How long? It depends upon the person's surrender to the Lordship of Christ. Demons will try to return and reclaim their former victim. The person must consciously refuse all solicitation from the demons. He must maintain a conscious dependence upon the Holy Spirit and a strong devotional life. "Scripture Union" has one of the finest devotional guides for the Christian. Saints should invite the person to have regular prayer, testimony, Bible study, hymn-singing, and good, solid, Christian FELLOWSHIP!</a:t>
            </a:r>
          </a:p>
          <a:p>
            <a:endParaRPr lang="en-US" sz="3200" dirty="0"/>
          </a:p>
        </p:txBody>
      </p:sp>
    </p:spTree>
    <p:extLst>
      <p:ext uri="{BB962C8B-B14F-4D97-AF65-F5344CB8AC3E}">
        <p14:creationId xmlns:p14="http://schemas.microsoft.com/office/powerpoint/2010/main" val="371139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6DE-1759-4F29-8DD0-09D267786267}"/>
              </a:ext>
            </a:extLst>
          </p:cNvPr>
          <p:cNvSpPr>
            <a:spLocks noGrp="1"/>
          </p:cNvSpPr>
          <p:nvPr>
            <p:ph type="title"/>
          </p:nvPr>
        </p:nvSpPr>
        <p:spPr>
          <a:xfrm>
            <a:off x="445674" y="304801"/>
            <a:ext cx="11060526" cy="1316182"/>
          </a:xfrm>
        </p:spPr>
        <p:txBody>
          <a:bodyPr>
            <a:normAutofit/>
          </a:bodyPr>
          <a:lstStyle/>
          <a:p>
            <a:pPr algn="ctr"/>
            <a:r>
              <a:rPr lang="en-US" b="1" dirty="0"/>
              <a:t>Three things to help a person once they have had the demons cast out</a:t>
            </a:r>
            <a:endParaRPr lang="en-US" dirty="0"/>
          </a:p>
        </p:txBody>
      </p:sp>
      <p:sp>
        <p:nvSpPr>
          <p:cNvPr id="3" name="Content Placeholder 2">
            <a:extLst>
              <a:ext uri="{FF2B5EF4-FFF2-40B4-BE49-F238E27FC236}">
                <a16:creationId xmlns:a16="http://schemas.microsoft.com/office/drawing/2014/main" id="{089B249E-EE98-4FCE-99B1-8405D6A1B427}"/>
              </a:ext>
            </a:extLst>
          </p:cNvPr>
          <p:cNvSpPr>
            <a:spLocks noGrp="1"/>
          </p:cNvSpPr>
          <p:nvPr>
            <p:ph idx="1"/>
          </p:nvPr>
        </p:nvSpPr>
        <p:spPr>
          <a:xfrm>
            <a:off x="180575" y="1690487"/>
            <a:ext cx="11883357" cy="5063779"/>
          </a:xfrm>
        </p:spPr>
        <p:txBody>
          <a:bodyPr>
            <a:normAutofit/>
          </a:bodyPr>
          <a:lstStyle/>
          <a:p>
            <a:pPr lvl="0" eaLnBrk="0" fontAlgn="base" hangingPunct="0"/>
            <a:r>
              <a:rPr lang="en-US" sz="2400" dirty="0"/>
              <a:t>FROM THE WORK DEALING WITH THE KINGDOM OF SATAN   </a:t>
            </a:r>
            <a:r>
              <a:rPr lang="en-US" sz="2400" b="1" dirty="0"/>
              <a:t>Three things will help the person after deliverance.</a:t>
            </a:r>
          </a:p>
          <a:p>
            <a:pPr lvl="0" eaLnBrk="0" fontAlgn="base" hangingPunct="0"/>
            <a:endParaRPr lang="en-US" sz="2400" dirty="0"/>
          </a:p>
          <a:p>
            <a:pPr eaLnBrk="0" fontAlgn="base" hangingPunct="0"/>
            <a:r>
              <a:rPr lang="en-US" sz="2400" b="1" dirty="0"/>
              <a:t>1. Develop a daily devotional life. Scriptural Union is a good example of a devotion. You may ask the following questions as a guide to your daily devotion or Bible study.</a:t>
            </a:r>
            <a:endParaRPr lang="en-US" sz="2400" dirty="0"/>
          </a:p>
          <a:p>
            <a:pPr lvl="0" eaLnBrk="0" fontAlgn="base" hangingPunct="0"/>
            <a:r>
              <a:rPr lang="en-US" sz="2400" b="1" dirty="0"/>
              <a:t>What is the main thought in the passage?</a:t>
            </a:r>
            <a:endParaRPr lang="en-US" sz="2400" dirty="0"/>
          </a:p>
          <a:p>
            <a:pPr lvl="0" eaLnBrk="0" fontAlgn="base" hangingPunct="0"/>
            <a:r>
              <a:rPr lang="en-US" sz="2400" b="1" dirty="0"/>
              <a:t>What is revealed about God the Father, the Son, the Holy Spirit?</a:t>
            </a:r>
            <a:endParaRPr lang="en-US" sz="2400" dirty="0"/>
          </a:p>
          <a:p>
            <a:pPr lvl="0" eaLnBrk="0" fontAlgn="base" hangingPunct="0"/>
            <a:r>
              <a:rPr lang="en-US" sz="2400" b="1" dirty="0"/>
              <a:t>What promise, command, advice, information is present in the passage?</a:t>
            </a:r>
            <a:endParaRPr lang="en-US" sz="2400" dirty="0"/>
          </a:p>
          <a:p>
            <a:pPr lvl="0" eaLnBrk="0" fontAlgn="base" hangingPunct="0"/>
            <a:r>
              <a:rPr lang="en-US" sz="2400" b="1" dirty="0"/>
              <a:t>What example to follow and what warning to heed is in the passage?</a:t>
            </a:r>
            <a:endParaRPr lang="en-US" sz="2400" dirty="0"/>
          </a:p>
          <a:p>
            <a:pPr lvl="0" eaLnBrk="0" fontAlgn="base" hangingPunct="0"/>
            <a:r>
              <a:rPr lang="en-US" sz="2400" b="1" dirty="0"/>
              <a:t>What insight of self, and in life situation is in the passage?</a:t>
            </a:r>
            <a:endParaRPr lang="en-US" sz="2400" dirty="0"/>
          </a:p>
          <a:p>
            <a:pPr lvl="0" eaLnBrk="0" fontAlgn="base" hangingPunct="0"/>
            <a:r>
              <a:rPr lang="en-US" sz="2400" b="1" dirty="0"/>
              <a:t>What does God require of me to change in thought, word, or deed?</a:t>
            </a:r>
            <a:endParaRPr lang="en-US" sz="2400" dirty="0"/>
          </a:p>
          <a:p>
            <a:endParaRPr lang="en-US" sz="3200" dirty="0"/>
          </a:p>
        </p:txBody>
      </p:sp>
    </p:spTree>
    <p:extLst>
      <p:ext uri="{BB962C8B-B14F-4D97-AF65-F5344CB8AC3E}">
        <p14:creationId xmlns:p14="http://schemas.microsoft.com/office/powerpoint/2010/main" val="3445744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6DE-1759-4F29-8DD0-09D267786267}"/>
              </a:ext>
            </a:extLst>
          </p:cNvPr>
          <p:cNvSpPr>
            <a:spLocks noGrp="1"/>
          </p:cNvSpPr>
          <p:nvPr>
            <p:ph type="title"/>
          </p:nvPr>
        </p:nvSpPr>
        <p:spPr>
          <a:xfrm>
            <a:off x="34578" y="304801"/>
            <a:ext cx="12029354" cy="1316182"/>
          </a:xfrm>
        </p:spPr>
        <p:txBody>
          <a:bodyPr>
            <a:normAutofit/>
          </a:bodyPr>
          <a:lstStyle/>
          <a:p>
            <a:r>
              <a:rPr lang="en-US" sz="3600" b="1" dirty="0"/>
              <a:t>Transform your mind and help person grow</a:t>
            </a:r>
            <a:endParaRPr lang="en-US" sz="3600" dirty="0"/>
          </a:p>
        </p:txBody>
      </p:sp>
      <p:sp>
        <p:nvSpPr>
          <p:cNvPr id="3" name="Content Placeholder 2">
            <a:extLst>
              <a:ext uri="{FF2B5EF4-FFF2-40B4-BE49-F238E27FC236}">
                <a16:creationId xmlns:a16="http://schemas.microsoft.com/office/drawing/2014/main" id="{089B249E-EE98-4FCE-99B1-8405D6A1B427}"/>
              </a:ext>
            </a:extLst>
          </p:cNvPr>
          <p:cNvSpPr>
            <a:spLocks noGrp="1"/>
          </p:cNvSpPr>
          <p:nvPr>
            <p:ph idx="1"/>
          </p:nvPr>
        </p:nvSpPr>
        <p:spPr>
          <a:xfrm>
            <a:off x="180575" y="1690487"/>
            <a:ext cx="11883357" cy="5063779"/>
          </a:xfrm>
        </p:spPr>
        <p:txBody>
          <a:bodyPr>
            <a:normAutofit/>
          </a:bodyPr>
          <a:lstStyle/>
          <a:p>
            <a:pPr eaLnBrk="0" fontAlgn="base" hangingPunct="0"/>
            <a:r>
              <a:rPr lang="en-US" sz="2800" b="1" dirty="0"/>
              <a:t>2. Discipline will and mind, keep mind active and positive.</a:t>
            </a:r>
            <a:endParaRPr lang="en-US" sz="2800" dirty="0"/>
          </a:p>
          <a:p>
            <a:pPr eaLnBrk="0" fontAlgn="base" hangingPunct="0"/>
            <a:r>
              <a:rPr lang="en-US" sz="2800" b="1" dirty="0"/>
              <a:t>Read and meditate on God's Word and good Christian books. Learn to apply the</a:t>
            </a:r>
            <a:r>
              <a:rPr lang="en-US" sz="2800" dirty="0"/>
              <a:t> </a:t>
            </a:r>
            <a:r>
              <a:rPr lang="en-US" sz="2800" b="1" dirty="0"/>
              <a:t>Bible immediately to life and practice daily.</a:t>
            </a:r>
          </a:p>
          <a:p>
            <a:pPr eaLnBrk="0" fontAlgn="base" hangingPunct="0"/>
            <a:endParaRPr lang="en-US" sz="2800" dirty="0"/>
          </a:p>
          <a:p>
            <a:pPr eaLnBrk="0" fontAlgn="base" hangingPunct="0"/>
            <a:r>
              <a:rPr lang="en-US" sz="2800" dirty="0"/>
              <a:t>3. </a:t>
            </a:r>
            <a:r>
              <a:rPr lang="en-US" sz="2800" b="1" dirty="0"/>
              <a:t>Develop a joyful inner life, and spend with other believers. Take time with the person delivered on a long term basis. They will need strong personal attention. Follow through with them. God is not in an instant push button building Christian life business. He wants us to be involved in discipling and growing them in their walk with Jesus Christ as Lord.</a:t>
            </a:r>
            <a:endParaRPr lang="en-US" sz="2800" dirty="0"/>
          </a:p>
          <a:p>
            <a:endParaRPr lang="en-US" sz="3200" dirty="0"/>
          </a:p>
        </p:txBody>
      </p:sp>
    </p:spTree>
    <p:extLst>
      <p:ext uri="{BB962C8B-B14F-4D97-AF65-F5344CB8AC3E}">
        <p14:creationId xmlns:p14="http://schemas.microsoft.com/office/powerpoint/2010/main" val="188073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6DE-1759-4F29-8DD0-09D267786267}"/>
              </a:ext>
            </a:extLst>
          </p:cNvPr>
          <p:cNvSpPr>
            <a:spLocks noGrp="1"/>
          </p:cNvSpPr>
          <p:nvPr>
            <p:ph type="title"/>
          </p:nvPr>
        </p:nvSpPr>
        <p:spPr>
          <a:xfrm>
            <a:off x="111417" y="304801"/>
            <a:ext cx="11883357" cy="1316182"/>
          </a:xfrm>
        </p:spPr>
        <p:txBody>
          <a:bodyPr>
            <a:normAutofit/>
          </a:bodyPr>
          <a:lstStyle/>
          <a:p>
            <a:r>
              <a:rPr lang="en-US" b="1" dirty="0"/>
              <a:t>Learn to rejoice you are going to heaven</a:t>
            </a:r>
            <a:endParaRPr lang="en-US" dirty="0"/>
          </a:p>
        </p:txBody>
      </p:sp>
      <p:sp>
        <p:nvSpPr>
          <p:cNvPr id="3" name="Content Placeholder 2">
            <a:extLst>
              <a:ext uri="{FF2B5EF4-FFF2-40B4-BE49-F238E27FC236}">
                <a16:creationId xmlns:a16="http://schemas.microsoft.com/office/drawing/2014/main" id="{089B249E-EE98-4FCE-99B1-8405D6A1B427}"/>
              </a:ext>
            </a:extLst>
          </p:cNvPr>
          <p:cNvSpPr>
            <a:spLocks noGrp="1"/>
          </p:cNvSpPr>
          <p:nvPr>
            <p:ph idx="1"/>
          </p:nvPr>
        </p:nvSpPr>
        <p:spPr>
          <a:xfrm>
            <a:off x="180575" y="1690487"/>
            <a:ext cx="11883357" cy="5063779"/>
          </a:xfrm>
        </p:spPr>
        <p:txBody>
          <a:bodyPr>
            <a:normAutofit/>
          </a:bodyPr>
          <a:lstStyle/>
          <a:p>
            <a:r>
              <a:rPr lang="en-US" sz="2400" b="1" dirty="0"/>
              <a:t>Luke 10:20 is a very important verse for us to consider. A power against Satan is our rejoicing that our names are written down in heaven. Why? Because it means that we are part of God's family, kingdom, throne room, and that we have a special place of honor. The fact that we know who we are to God, leads us from self hatred and using man's appraisal to judge </a:t>
            </a:r>
            <a:r>
              <a:rPr lang="en-US" sz="2400" dirty="0"/>
              <a:t>our </a:t>
            </a:r>
            <a:r>
              <a:rPr lang="en-US" sz="2400" b="1" dirty="0"/>
              <a:t>worth. We are important to the glory of God! REJOICE IN GOD NOW! Colossians 3:1,2, this is your situation now! Ephesians 2:4-7, 22, 1:21, Satan and his angels, evil spirits, and men can't keep you in bondage of doubting God and hating self, if you trust God's love for you and the rest of the church, as well as the unsaved now.  The following scriptures prove and confirm this fact: John 3:16, Hebrews 2:11, 11:16, Phil. 2:5-8, Isaiah 52: 10-53:12, Hebrews 12:1-4. Here is the key. Praise God and think Him; reject and bind Satan and his evil spirits, love </a:t>
            </a:r>
            <a:r>
              <a:rPr lang="en-US" sz="2400" b="1" dirty="0" err="1"/>
              <a:t>love</a:t>
            </a:r>
            <a:r>
              <a:rPr lang="en-US" sz="2400" b="1" dirty="0"/>
              <a:t> and let God minister to people through you. Don't forget to live out Ephesians 6:10-18!</a:t>
            </a:r>
            <a:endParaRPr lang="en-US" sz="2400" dirty="0"/>
          </a:p>
        </p:txBody>
      </p:sp>
    </p:spTree>
    <p:extLst>
      <p:ext uri="{BB962C8B-B14F-4D97-AF65-F5344CB8AC3E}">
        <p14:creationId xmlns:p14="http://schemas.microsoft.com/office/powerpoint/2010/main" val="2249409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6DE-1759-4F29-8DD0-09D267786267}"/>
              </a:ext>
            </a:extLst>
          </p:cNvPr>
          <p:cNvSpPr>
            <a:spLocks noGrp="1"/>
          </p:cNvSpPr>
          <p:nvPr>
            <p:ph type="title"/>
          </p:nvPr>
        </p:nvSpPr>
        <p:spPr>
          <a:xfrm>
            <a:off x="111417" y="304801"/>
            <a:ext cx="11883357" cy="1316182"/>
          </a:xfrm>
        </p:spPr>
        <p:txBody>
          <a:bodyPr>
            <a:normAutofit/>
          </a:bodyPr>
          <a:lstStyle/>
          <a:p>
            <a:r>
              <a:rPr lang="en-US" b="1" dirty="0"/>
              <a:t>Learn to rejoice you are going to heaven</a:t>
            </a:r>
            <a:endParaRPr lang="en-US" dirty="0"/>
          </a:p>
        </p:txBody>
      </p:sp>
      <p:sp>
        <p:nvSpPr>
          <p:cNvPr id="3" name="Content Placeholder 2">
            <a:extLst>
              <a:ext uri="{FF2B5EF4-FFF2-40B4-BE49-F238E27FC236}">
                <a16:creationId xmlns:a16="http://schemas.microsoft.com/office/drawing/2014/main" id="{089B249E-EE98-4FCE-99B1-8405D6A1B427}"/>
              </a:ext>
            </a:extLst>
          </p:cNvPr>
          <p:cNvSpPr>
            <a:spLocks noGrp="1"/>
          </p:cNvSpPr>
          <p:nvPr>
            <p:ph idx="1"/>
          </p:nvPr>
        </p:nvSpPr>
        <p:spPr>
          <a:xfrm>
            <a:off x="180575" y="1690487"/>
            <a:ext cx="11883357" cy="5063779"/>
          </a:xfrm>
        </p:spPr>
        <p:txBody>
          <a:bodyPr>
            <a:normAutofit/>
          </a:bodyPr>
          <a:lstStyle/>
          <a:p>
            <a:pPr marL="0" indent="0">
              <a:buNone/>
            </a:pPr>
            <a:r>
              <a:rPr lang="en-US" sz="2400" b="1" dirty="0"/>
              <a:t>THE COMMANDS SECTIONS ABOVE WHERE TAKEN FROM</a:t>
            </a:r>
          </a:p>
          <a:p>
            <a:pPr marL="0" indent="0">
              <a:buNone/>
            </a:pPr>
            <a:endParaRPr lang="en-US" sz="2400" b="1" dirty="0"/>
          </a:p>
          <a:p>
            <a:r>
              <a:rPr lang="en-US" dirty="0"/>
              <a:t>THE WORK OF DEMONS</a:t>
            </a:r>
          </a:p>
          <a:p>
            <a:r>
              <a:rPr lang="en-US" u="sng" dirty="0">
                <a:hlinkClick r:id="rId2"/>
              </a:rPr>
              <a:t>https://biblicalstudies.org.uk/pdf/grace-journal/10-2_26.pdf</a:t>
            </a:r>
            <a:endParaRPr lang="en-US" dirty="0"/>
          </a:p>
          <a:p>
            <a:r>
              <a:rPr lang="en-US" dirty="0"/>
              <a:t>CHARLES R. SMITH Registrar, Miami Bible College</a:t>
            </a:r>
          </a:p>
          <a:p>
            <a:r>
              <a:rPr lang="en-US" dirty="0"/>
              <a:t>THE WORK OF DEMONS </a:t>
            </a:r>
          </a:p>
          <a:p>
            <a:pPr marL="0" indent="0">
              <a:buNone/>
            </a:pPr>
            <a:endParaRPr lang="en-US" sz="2400" dirty="0"/>
          </a:p>
        </p:txBody>
      </p:sp>
    </p:spTree>
    <p:extLst>
      <p:ext uri="{BB962C8B-B14F-4D97-AF65-F5344CB8AC3E}">
        <p14:creationId xmlns:p14="http://schemas.microsoft.com/office/powerpoint/2010/main" val="350705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B564-3B68-48B5-90C2-0230C2A85F52}"/>
              </a:ext>
            </a:extLst>
          </p:cNvPr>
          <p:cNvSpPr>
            <a:spLocks noGrp="1"/>
          </p:cNvSpPr>
          <p:nvPr>
            <p:ph type="title"/>
          </p:nvPr>
        </p:nvSpPr>
        <p:spPr/>
        <p:txBody>
          <a:bodyPr/>
          <a:lstStyle/>
          <a:p>
            <a:r>
              <a:rPr lang="en-US" dirty="0"/>
              <a:t>JESUS GIVES US HIS AUTHORITY</a:t>
            </a:r>
          </a:p>
        </p:txBody>
      </p:sp>
      <p:sp>
        <p:nvSpPr>
          <p:cNvPr id="3" name="Content Placeholder 2">
            <a:extLst>
              <a:ext uri="{FF2B5EF4-FFF2-40B4-BE49-F238E27FC236}">
                <a16:creationId xmlns:a16="http://schemas.microsoft.com/office/drawing/2014/main" id="{D04BEC7C-F041-4625-A698-41E3CB3DF4F5}"/>
              </a:ext>
            </a:extLst>
          </p:cNvPr>
          <p:cNvSpPr>
            <a:spLocks noGrp="1"/>
          </p:cNvSpPr>
          <p:nvPr>
            <p:ph idx="1"/>
          </p:nvPr>
        </p:nvSpPr>
        <p:spPr/>
        <p:txBody>
          <a:bodyPr>
            <a:normAutofit fontScale="92500"/>
          </a:bodyPr>
          <a:lstStyle/>
          <a:p>
            <a:r>
              <a:rPr lang="en-US" b="1" dirty="0"/>
              <a:t>Mat 10:1</a:t>
            </a:r>
            <a:r>
              <a:rPr lang="en-US" dirty="0"/>
              <a:t>  And when he had called unto </a:t>
            </a:r>
            <a:r>
              <a:rPr lang="en-US" i="1" dirty="0"/>
              <a:t>him</a:t>
            </a:r>
            <a:r>
              <a:rPr lang="en-US" dirty="0"/>
              <a:t> his twelve disciples, </a:t>
            </a:r>
            <a:r>
              <a:rPr lang="en-US" b="1" dirty="0">
                <a:solidFill>
                  <a:srgbClr val="FF0000"/>
                </a:solidFill>
              </a:rPr>
              <a:t>he gave them power </a:t>
            </a:r>
            <a:r>
              <a:rPr lang="en-US" b="1" i="1" dirty="0">
                <a:solidFill>
                  <a:srgbClr val="FF0000"/>
                </a:solidFill>
              </a:rPr>
              <a:t>against</a:t>
            </a:r>
            <a:r>
              <a:rPr lang="en-US" b="1" dirty="0">
                <a:solidFill>
                  <a:srgbClr val="FF0000"/>
                </a:solidFill>
              </a:rPr>
              <a:t> unclean spirits, to cast them out</a:t>
            </a:r>
            <a:r>
              <a:rPr lang="en-US" dirty="0"/>
              <a:t>, and to heal all manner of sickness and all manner of disease. </a:t>
            </a:r>
          </a:p>
          <a:p>
            <a:r>
              <a:rPr lang="en-US" b="1" dirty="0"/>
              <a:t>The Return of the Seventy-Two</a:t>
            </a:r>
          </a:p>
          <a:p>
            <a:pPr marL="0" indent="0">
              <a:buNone/>
            </a:pPr>
            <a:r>
              <a:rPr lang="en-US" b="1" dirty="0" err="1"/>
              <a:t>Luk</a:t>
            </a:r>
            <a:r>
              <a:rPr lang="en-US" b="1" dirty="0"/>
              <a:t> 10:17</a:t>
            </a:r>
            <a:r>
              <a:rPr lang="en-US" dirty="0"/>
              <a:t>  And the seventy returned again with joy, saying, </a:t>
            </a:r>
            <a:r>
              <a:rPr lang="en-US" b="1" dirty="0">
                <a:solidFill>
                  <a:srgbClr val="FF0000"/>
                </a:solidFill>
              </a:rPr>
              <a:t>Lord, even the devils are subject unto us through thy name. </a:t>
            </a:r>
          </a:p>
          <a:p>
            <a:pPr marL="0" indent="0">
              <a:buNone/>
            </a:pPr>
            <a:r>
              <a:rPr lang="en-US" dirty="0" err="1"/>
              <a:t>Luk</a:t>
            </a:r>
            <a:r>
              <a:rPr lang="en-US" dirty="0"/>
              <a:t> 10:18  And he said unto them, </a:t>
            </a:r>
            <a:r>
              <a:rPr lang="en-US" b="1" dirty="0">
                <a:solidFill>
                  <a:srgbClr val="FF0000"/>
                </a:solidFill>
              </a:rPr>
              <a:t>I beheld Satan as lightning fall from heaven. </a:t>
            </a:r>
          </a:p>
          <a:p>
            <a:pPr marL="0" indent="0">
              <a:buNone/>
            </a:pPr>
            <a:r>
              <a:rPr lang="en-US" dirty="0" err="1"/>
              <a:t>Luk</a:t>
            </a:r>
            <a:r>
              <a:rPr lang="en-US" dirty="0"/>
              <a:t> 10:19  </a:t>
            </a:r>
            <a:r>
              <a:rPr lang="en-US" b="1" dirty="0">
                <a:solidFill>
                  <a:srgbClr val="FF0000"/>
                </a:solidFill>
              </a:rPr>
              <a:t>Behold, I give unto you power </a:t>
            </a:r>
            <a:r>
              <a:rPr lang="en-US" dirty="0"/>
              <a:t>to tread on serpents and scorpions, and </a:t>
            </a:r>
            <a:r>
              <a:rPr lang="en-US" b="1" dirty="0">
                <a:solidFill>
                  <a:srgbClr val="FF0000"/>
                </a:solidFill>
              </a:rPr>
              <a:t>over all the power of the enemy: and nothing shall by any means hurt you</a:t>
            </a:r>
            <a:r>
              <a:rPr lang="en-US" dirty="0"/>
              <a:t>. </a:t>
            </a:r>
          </a:p>
          <a:p>
            <a:pPr marL="0" indent="0">
              <a:buNone/>
            </a:pPr>
            <a:r>
              <a:rPr lang="en-US" dirty="0" err="1"/>
              <a:t>Luk</a:t>
            </a:r>
            <a:r>
              <a:rPr lang="en-US" dirty="0"/>
              <a:t> 10:20  Notwithstanding in this rejoice not, that </a:t>
            </a:r>
            <a:r>
              <a:rPr lang="en-US" b="1" dirty="0">
                <a:solidFill>
                  <a:srgbClr val="FF0000"/>
                </a:solidFill>
              </a:rPr>
              <a:t>the spirits are subject unto you</a:t>
            </a:r>
            <a:r>
              <a:rPr lang="en-US" dirty="0"/>
              <a:t>; but rather rejoice, because your names are written in heaven. </a:t>
            </a:r>
          </a:p>
          <a:p>
            <a:endParaRPr lang="en-US" dirty="0"/>
          </a:p>
          <a:p>
            <a:endParaRPr lang="en-US" dirty="0"/>
          </a:p>
        </p:txBody>
      </p:sp>
    </p:spTree>
    <p:extLst>
      <p:ext uri="{BB962C8B-B14F-4D97-AF65-F5344CB8AC3E}">
        <p14:creationId xmlns:p14="http://schemas.microsoft.com/office/powerpoint/2010/main" val="395695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EB86-29B9-4FEF-8D0F-923041869E92}"/>
              </a:ext>
            </a:extLst>
          </p:cNvPr>
          <p:cNvSpPr>
            <a:spLocks noGrp="1"/>
          </p:cNvSpPr>
          <p:nvPr>
            <p:ph type="title"/>
          </p:nvPr>
        </p:nvSpPr>
        <p:spPr/>
        <p:txBody>
          <a:bodyPr/>
          <a:lstStyle/>
          <a:p>
            <a:r>
              <a:rPr lang="en-US" dirty="0"/>
              <a:t>JESUS DEATH DEFEATED SATAN</a:t>
            </a:r>
          </a:p>
        </p:txBody>
      </p:sp>
      <p:sp>
        <p:nvSpPr>
          <p:cNvPr id="3" name="Content Placeholder 2">
            <a:extLst>
              <a:ext uri="{FF2B5EF4-FFF2-40B4-BE49-F238E27FC236}">
                <a16:creationId xmlns:a16="http://schemas.microsoft.com/office/drawing/2014/main" id="{EC1187E1-B4D6-4E91-A0B7-6D29D1CE740C}"/>
              </a:ext>
            </a:extLst>
          </p:cNvPr>
          <p:cNvSpPr>
            <a:spLocks noGrp="1"/>
          </p:cNvSpPr>
          <p:nvPr>
            <p:ph idx="1"/>
          </p:nvPr>
        </p:nvSpPr>
        <p:spPr>
          <a:xfrm>
            <a:off x="685800" y="2057402"/>
            <a:ext cx="10820400" cy="4416970"/>
          </a:xfrm>
        </p:spPr>
        <p:txBody>
          <a:bodyPr/>
          <a:lstStyle/>
          <a:p>
            <a:r>
              <a:rPr lang="en-US" dirty="0" err="1"/>
              <a:t>Heb</a:t>
            </a:r>
            <a:r>
              <a:rPr lang="en-US" dirty="0"/>
              <a:t> 2:14  Forasmuch then as the children are partakers of flesh and blood, he also himself likewise took part of the same; </a:t>
            </a:r>
            <a:r>
              <a:rPr lang="en-US" b="1" dirty="0">
                <a:solidFill>
                  <a:srgbClr val="FF0000"/>
                </a:solidFill>
              </a:rPr>
              <a:t>that through death he might destroy him that had the power of death, that is, the devil; </a:t>
            </a:r>
          </a:p>
          <a:p>
            <a:r>
              <a:rPr lang="en-US" dirty="0" err="1"/>
              <a:t>Heb</a:t>
            </a:r>
            <a:r>
              <a:rPr lang="en-US" dirty="0"/>
              <a:t> 2:15  And </a:t>
            </a:r>
            <a:r>
              <a:rPr lang="en-US" b="1" i="1" dirty="0">
                <a:solidFill>
                  <a:srgbClr val="FF0000"/>
                </a:solidFill>
              </a:rPr>
              <a:t>deliver them who through fear of death were all their lifetime subject to bondage</a:t>
            </a:r>
            <a:r>
              <a:rPr lang="en-US" dirty="0"/>
              <a:t>. </a:t>
            </a:r>
          </a:p>
          <a:p>
            <a:r>
              <a:rPr lang="en-US" dirty="0" err="1"/>
              <a:t>Heb</a:t>
            </a:r>
            <a:r>
              <a:rPr lang="en-US" dirty="0"/>
              <a:t> 2:16  For verily he took not on </a:t>
            </a:r>
            <a:r>
              <a:rPr lang="en-US" i="1" dirty="0"/>
              <a:t>him the nature of</a:t>
            </a:r>
            <a:r>
              <a:rPr lang="en-US" dirty="0"/>
              <a:t> angels; but he took on </a:t>
            </a:r>
            <a:r>
              <a:rPr lang="en-US" i="1" dirty="0"/>
              <a:t>him</a:t>
            </a:r>
            <a:r>
              <a:rPr lang="en-US" dirty="0"/>
              <a:t> the seed of Abraham. </a:t>
            </a:r>
          </a:p>
          <a:p>
            <a:r>
              <a:rPr lang="en-US" dirty="0" err="1"/>
              <a:t>Heb</a:t>
            </a:r>
            <a:r>
              <a:rPr lang="en-US" dirty="0"/>
              <a:t> 2:17  Wherefore in all things it </a:t>
            </a:r>
            <a:r>
              <a:rPr lang="en-US" dirty="0" err="1"/>
              <a:t>behoved</a:t>
            </a:r>
            <a:r>
              <a:rPr lang="en-US" dirty="0"/>
              <a:t> him to be made like unto </a:t>
            </a:r>
            <a:r>
              <a:rPr lang="en-US" i="1" dirty="0"/>
              <a:t>his</a:t>
            </a:r>
            <a:r>
              <a:rPr lang="en-US" dirty="0"/>
              <a:t> brethren, that he might be a merciful and faithful high priest in things </a:t>
            </a:r>
            <a:r>
              <a:rPr lang="en-US" i="1" dirty="0"/>
              <a:t>pertaining</a:t>
            </a:r>
            <a:r>
              <a:rPr lang="en-US" dirty="0"/>
              <a:t> to God, to make reconciliation for the sins of the people. </a:t>
            </a:r>
          </a:p>
          <a:p>
            <a:r>
              <a:rPr lang="en-US" dirty="0" err="1"/>
              <a:t>Heb</a:t>
            </a:r>
            <a:r>
              <a:rPr lang="en-US" dirty="0"/>
              <a:t> 2:18  For in that he himself hath suffered being tempted, he is able to </a:t>
            </a:r>
            <a:r>
              <a:rPr lang="en-US" dirty="0" err="1"/>
              <a:t>succour</a:t>
            </a:r>
            <a:r>
              <a:rPr lang="en-US" dirty="0"/>
              <a:t> them that are tempted. </a:t>
            </a:r>
          </a:p>
          <a:p>
            <a:endParaRPr lang="en-US" dirty="0"/>
          </a:p>
        </p:txBody>
      </p:sp>
    </p:spTree>
    <p:extLst>
      <p:ext uri="{BB962C8B-B14F-4D97-AF65-F5344CB8AC3E}">
        <p14:creationId xmlns:p14="http://schemas.microsoft.com/office/powerpoint/2010/main" val="344812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D7CD-23F0-48FA-94EE-9902438C4BF1}"/>
              </a:ext>
            </a:extLst>
          </p:cNvPr>
          <p:cNvSpPr>
            <a:spLocks noGrp="1"/>
          </p:cNvSpPr>
          <p:nvPr>
            <p:ph type="title"/>
          </p:nvPr>
        </p:nvSpPr>
        <p:spPr>
          <a:xfrm>
            <a:off x="1030014" y="246994"/>
            <a:ext cx="10476186" cy="1150882"/>
          </a:xfrm>
        </p:spPr>
        <p:txBody>
          <a:bodyPr/>
          <a:lstStyle/>
          <a:p>
            <a:r>
              <a:rPr lang="en-US" dirty="0"/>
              <a:t>JESUS CHRIST NAME IS ABOVE ALL NAMES</a:t>
            </a:r>
          </a:p>
        </p:txBody>
      </p:sp>
      <p:sp>
        <p:nvSpPr>
          <p:cNvPr id="3" name="Content Placeholder 2">
            <a:extLst>
              <a:ext uri="{FF2B5EF4-FFF2-40B4-BE49-F238E27FC236}">
                <a16:creationId xmlns:a16="http://schemas.microsoft.com/office/drawing/2014/main" id="{D5D94D5D-03DD-405E-A4FE-BED75CB2EA78}"/>
              </a:ext>
            </a:extLst>
          </p:cNvPr>
          <p:cNvSpPr>
            <a:spLocks noGrp="1"/>
          </p:cNvSpPr>
          <p:nvPr>
            <p:ph idx="1"/>
          </p:nvPr>
        </p:nvSpPr>
        <p:spPr>
          <a:xfrm>
            <a:off x="685800" y="1198179"/>
            <a:ext cx="10820400" cy="5412827"/>
          </a:xfrm>
        </p:spPr>
        <p:txBody>
          <a:bodyPr>
            <a:normAutofit/>
          </a:bodyPr>
          <a:lstStyle/>
          <a:p>
            <a:r>
              <a:rPr lang="en-US" dirty="0" err="1"/>
              <a:t>Php</a:t>
            </a:r>
            <a:r>
              <a:rPr lang="en-US" dirty="0"/>
              <a:t> 2:6  Who, being in the form of God, thought it not robbery to be equal with God: </a:t>
            </a:r>
          </a:p>
          <a:p>
            <a:r>
              <a:rPr lang="en-US" dirty="0" err="1"/>
              <a:t>Php</a:t>
            </a:r>
            <a:r>
              <a:rPr lang="en-US" dirty="0"/>
              <a:t> 2:7  But made himself of no reputation, and took upon him the form of a servant, and was made in the likeness of men: </a:t>
            </a:r>
          </a:p>
          <a:p>
            <a:r>
              <a:rPr lang="en-US" dirty="0" err="1"/>
              <a:t>Php</a:t>
            </a:r>
            <a:r>
              <a:rPr lang="en-US" dirty="0"/>
              <a:t> 2:8  And being found in fashion as a man, he humbled himself, and became obedient unto death, even </a:t>
            </a:r>
            <a:r>
              <a:rPr lang="en-US" b="1" dirty="0">
                <a:solidFill>
                  <a:srgbClr val="FF0000"/>
                </a:solidFill>
              </a:rPr>
              <a:t>the death of the cross</a:t>
            </a:r>
            <a:r>
              <a:rPr lang="en-US" dirty="0"/>
              <a:t>. </a:t>
            </a:r>
          </a:p>
          <a:p>
            <a:r>
              <a:rPr lang="en-US" dirty="0" err="1"/>
              <a:t>Php</a:t>
            </a:r>
            <a:r>
              <a:rPr lang="en-US" dirty="0"/>
              <a:t> 2:9  Wherefore </a:t>
            </a:r>
            <a:r>
              <a:rPr lang="en-US" b="1" dirty="0">
                <a:solidFill>
                  <a:srgbClr val="FF0000"/>
                </a:solidFill>
              </a:rPr>
              <a:t>God also hath highly exalted him, and given him a name which is above every name: </a:t>
            </a:r>
          </a:p>
          <a:p>
            <a:r>
              <a:rPr lang="en-US" b="1" dirty="0" err="1">
                <a:solidFill>
                  <a:srgbClr val="FF0000"/>
                </a:solidFill>
              </a:rPr>
              <a:t>Php</a:t>
            </a:r>
            <a:r>
              <a:rPr lang="en-US" b="1" dirty="0">
                <a:solidFill>
                  <a:srgbClr val="FF0000"/>
                </a:solidFill>
              </a:rPr>
              <a:t> 2:10  That at the name of Jesus every knee should bow, of </a:t>
            </a:r>
            <a:r>
              <a:rPr lang="en-US" b="1" i="1" dirty="0">
                <a:solidFill>
                  <a:srgbClr val="FF0000"/>
                </a:solidFill>
              </a:rPr>
              <a:t>things</a:t>
            </a:r>
            <a:r>
              <a:rPr lang="en-US" b="1" dirty="0">
                <a:solidFill>
                  <a:srgbClr val="FF0000"/>
                </a:solidFill>
              </a:rPr>
              <a:t> in heaven, and </a:t>
            </a:r>
            <a:r>
              <a:rPr lang="en-US" b="1" i="1" dirty="0">
                <a:solidFill>
                  <a:srgbClr val="FF0000"/>
                </a:solidFill>
              </a:rPr>
              <a:t>things</a:t>
            </a:r>
            <a:r>
              <a:rPr lang="en-US" b="1" dirty="0">
                <a:solidFill>
                  <a:srgbClr val="FF0000"/>
                </a:solidFill>
              </a:rPr>
              <a:t> in earth, and </a:t>
            </a:r>
            <a:r>
              <a:rPr lang="en-US" b="1" i="1" dirty="0">
                <a:solidFill>
                  <a:srgbClr val="FF0000"/>
                </a:solidFill>
              </a:rPr>
              <a:t>things</a:t>
            </a:r>
            <a:r>
              <a:rPr lang="en-US" b="1" dirty="0">
                <a:solidFill>
                  <a:srgbClr val="FF0000"/>
                </a:solidFill>
              </a:rPr>
              <a:t> under the earth; </a:t>
            </a:r>
          </a:p>
          <a:p>
            <a:r>
              <a:rPr lang="en-US" b="1" dirty="0" err="1">
                <a:solidFill>
                  <a:srgbClr val="FF0000"/>
                </a:solidFill>
              </a:rPr>
              <a:t>Php</a:t>
            </a:r>
            <a:r>
              <a:rPr lang="en-US" b="1" dirty="0">
                <a:solidFill>
                  <a:srgbClr val="FF0000"/>
                </a:solidFill>
              </a:rPr>
              <a:t> 2:11  And </a:t>
            </a:r>
            <a:r>
              <a:rPr lang="en-US" b="1" i="1" dirty="0">
                <a:solidFill>
                  <a:srgbClr val="FF0000"/>
                </a:solidFill>
              </a:rPr>
              <a:t>that</a:t>
            </a:r>
            <a:r>
              <a:rPr lang="en-US" b="1" dirty="0">
                <a:solidFill>
                  <a:srgbClr val="FF0000"/>
                </a:solidFill>
              </a:rPr>
              <a:t> every tongue should confess that Jesus Christ </a:t>
            </a:r>
            <a:r>
              <a:rPr lang="en-US" b="1" i="1" dirty="0">
                <a:solidFill>
                  <a:srgbClr val="FF0000"/>
                </a:solidFill>
              </a:rPr>
              <a:t>is</a:t>
            </a:r>
            <a:r>
              <a:rPr lang="en-US" b="1" dirty="0">
                <a:solidFill>
                  <a:srgbClr val="FF0000"/>
                </a:solidFill>
              </a:rPr>
              <a:t> Lord, to the glory of God the Father.</a:t>
            </a:r>
          </a:p>
          <a:p>
            <a:r>
              <a:rPr lang="en-US" b="1" dirty="0"/>
              <a:t>Act 16:18</a:t>
            </a:r>
            <a:r>
              <a:rPr lang="en-US" dirty="0"/>
              <a:t>  And this did she many days. But Paul, being grieved, turned and said to the spirit</a:t>
            </a:r>
            <a:r>
              <a:rPr lang="en-US" b="1" dirty="0">
                <a:solidFill>
                  <a:srgbClr val="FF0000"/>
                </a:solidFill>
              </a:rPr>
              <a:t>, I command thee in the name of Jesus Christ to come out of her</a:t>
            </a:r>
            <a:r>
              <a:rPr lang="en-US" dirty="0"/>
              <a:t>. And he came out the same hour. </a:t>
            </a:r>
          </a:p>
          <a:p>
            <a:endParaRPr lang="en-US" dirty="0"/>
          </a:p>
        </p:txBody>
      </p:sp>
    </p:spTree>
    <p:extLst>
      <p:ext uri="{BB962C8B-B14F-4D97-AF65-F5344CB8AC3E}">
        <p14:creationId xmlns:p14="http://schemas.microsoft.com/office/powerpoint/2010/main" val="420505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3" name="Rectangle 12">
            <a:extLst>
              <a:ext uri="{FF2B5EF4-FFF2-40B4-BE49-F238E27FC236}">
                <a16:creationId xmlns:a16="http://schemas.microsoft.com/office/drawing/2014/main" id="{B8E41B83-C09C-4859-AB94-511A2C0BBE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E05C4E-6F76-43EC-9537-2BA7871BBE0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 name="Picture Placeholder 5" descr="A close up of a sign&#10;&#10;Description generated with high confidence">
            <a:extLst>
              <a:ext uri="{FF2B5EF4-FFF2-40B4-BE49-F238E27FC236}">
                <a16:creationId xmlns:a16="http://schemas.microsoft.com/office/drawing/2014/main" id="{764B428C-131D-46D7-93D0-73C5D7EF3056}"/>
              </a:ext>
            </a:extLst>
          </p:cNvPr>
          <p:cNvPicPr>
            <a:picLocks noGrp="1" noChangeAspect="1"/>
          </p:cNvPicPr>
          <p:nvPr>
            <p:ph type="pic" idx="1"/>
          </p:nvPr>
        </p:nvPicPr>
        <p:blipFill rotWithShape="1">
          <a:blip r:embed="rId3"/>
          <a:srcRect t="1622" r="2" b="7581"/>
          <a:stretch/>
        </p:blipFill>
        <p:spPr>
          <a:xfrm>
            <a:off x="5349237" y="692721"/>
            <a:ext cx="6533501" cy="5472558"/>
          </a:xfrm>
          <a:prstGeom prst="rect">
            <a:avLst/>
          </a:prstGeom>
        </p:spPr>
      </p:pic>
      <p:sp>
        <p:nvSpPr>
          <p:cNvPr id="2" name="Title 1">
            <a:extLst>
              <a:ext uri="{FF2B5EF4-FFF2-40B4-BE49-F238E27FC236}">
                <a16:creationId xmlns:a16="http://schemas.microsoft.com/office/drawing/2014/main" id="{9BD18E7E-E8D8-43FF-A4A8-18E3458CA80F}"/>
              </a:ext>
            </a:extLst>
          </p:cNvPr>
          <p:cNvSpPr>
            <a:spLocks noGrp="1"/>
          </p:cNvSpPr>
          <p:nvPr>
            <p:ph type="title"/>
          </p:nvPr>
        </p:nvSpPr>
        <p:spPr>
          <a:xfrm>
            <a:off x="685799" y="764373"/>
            <a:ext cx="3977639" cy="1600200"/>
          </a:xfrm>
        </p:spPr>
        <p:txBody>
          <a:bodyPr vert="horz" lIns="91440" tIns="45720" rIns="91440" bIns="45720" rtlCol="0" anchor="b">
            <a:normAutofit/>
          </a:bodyPr>
          <a:lstStyle/>
          <a:p>
            <a:r>
              <a:rPr lang="en-US" dirty="0"/>
              <a:t>JESUS IS SEATED AT THE RIGHT HAND OF GOD EXALTED</a:t>
            </a:r>
          </a:p>
        </p:txBody>
      </p:sp>
      <p:sp>
        <p:nvSpPr>
          <p:cNvPr id="4" name="Text Placeholder 3">
            <a:extLst>
              <a:ext uri="{FF2B5EF4-FFF2-40B4-BE49-F238E27FC236}">
                <a16:creationId xmlns:a16="http://schemas.microsoft.com/office/drawing/2014/main" id="{3CBBC1E3-8634-4BA3-8453-E50A5970AAA0}"/>
              </a:ext>
            </a:extLst>
          </p:cNvPr>
          <p:cNvSpPr>
            <a:spLocks noGrp="1"/>
          </p:cNvSpPr>
          <p:nvPr>
            <p:ph type="body" sz="half" idx="2"/>
          </p:nvPr>
        </p:nvSpPr>
        <p:spPr>
          <a:xfrm>
            <a:off x="358219" y="2364572"/>
            <a:ext cx="4765249" cy="4154063"/>
          </a:xfrm>
        </p:spPr>
        <p:txBody>
          <a:bodyPr vert="horz" lIns="91440" tIns="45720" rIns="91440" bIns="45720" rtlCol="0">
            <a:normAutofit/>
          </a:bodyPr>
          <a:lstStyle/>
          <a:p>
            <a:r>
              <a:rPr lang="en-US" b="1" dirty="0" err="1"/>
              <a:t>Eph</a:t>
            </a:r>
            <a:r>
              <a:rPr lang="en-US" b="1" dirty="0"/>
              <a:t> 1:19</a:t>
            </a:r>
            <a:r>
              <a:rPr lang="en-US" dirty="0"/>
              <a:t>  And </a:t>
            </a:r>
            <a:r>
              <a:rPr lang="en-US" b="1" dirty="0">
                <a:solidFill>
                  <a:srgbClr val="FF0000"/>
                </a:solidFill>
              </a:rPr>
              <a:t>what </a:t>
            </a:r>
            <a:r>
              <a:rPr lang="en-US" b="1" i="1" dirty="0">
                <a:solidFill>
                  <a:srgbClr val="FF0000"/>
                </a:solidFill>
              </a:rPr>
              <a:t>is</a:t>
            </a:r>
            <a:r>
              <a:rPr lang="en-US" b="1" dirty="0">
                <a:solidFill>
                  <a:srgbClr val="FF0000"/>
                </a:solidFill>
              </a:rPr>
              <a:t> the exceeding greatness of his power </a:t>
            </a:r>
            <a:r>
              <a:rPr lang="en-US" dirty="0"/>
              <a:t>to us-ward who believe, according to </a:t>
            </a:r>
            <a:r>
              <a:rPr lang="en-US" b="1" dirty="0">
                <a:solidFill>
                  <a:srgbClr val="FF0000"/>
                </a:solidFill>
              </a:rPr>
              <a:t>the working of his mighty power</a:t>
            </a:r>
            <a:r>
              <a:rPr lang="en-US" dirty="0"/>
              <a:t>, </a:t>
            </a:r>
          </a:p>
          <a:p>
            <a:r>
              <a:rPr lang="en-US" dirty="0" err="1"/>
              <a:t>Eph</a:t>
            </a:r>
            <a:r>
              <a:rPr lang="en-US" dirty="0"/>
              <a:t> 1:20  Which he </a:t>
            </a:r>
            <a:r>
              <a:rPr lang="en-US" b="1" dirty="0">
                <a:solidFill>
                  <a:srgbClr val="FF0000"/>
                </a:solidFill>
              </a:rPr>
              <a:t>wrought in Christ, when he raised him from the dead</a:t>
            </a:r>
            <a:r>
              <a:rPr lang="en-US" dirty="0"/>
              <a:t>, and set </a:t>
            </a:r>
            <a:r>
              <a:rPr lang="en-US" i="1" dirty="0"/>
              <a:t>him</a:t>
            </a:r>
            <a:r>
              <a:rPr lang="en-US" dirty="0"/>
              <a:t> at his own </a:t>
            </a:r>
            <a:r>
              <a:rPr lang="en-US" b="1" i="1" dirty="0">
                <a:solidFill>
                  <a:srgbClr val="FF0000"/>
                </a:solidFill>
              </a:rPr>
              <a:t>right hand in the heavenly places, </a:t>
            </a:r>
          </a:p>
          <a:p>
            <a:r>
              <a:rPr lang="en-US" dirty="0" err="1"/>
              <a:t>Eph</a:t>
            </a:r>
            <a:r>
              <a:rPr lang="en-US" dirty="0"/>
              <a:t> 1:21  </a:t>
            </a:r>
            <a:r>
              <a:rPr lang="en-US" b="1" i="1" u="sng" dirty="0"/>
              <a:t>Far above all principality, and power, and might, and dominion, and every name that is named</a:t>
            </a:r>
            <a:r>
              <a:rPr lang="en-US" dirty="0"/>
              <a:t>, not only in this world, but also in that which is to come: </a:t>
            </a:r>
          </a:p>
          <a:p>
            <a:pPr indent="-228600">
              <a:buFont typeface="Arial" panose="020B0604020202020204" pitchFamily="34" charset="0"/>
              <a:buChar char="•"/>
            </a:pPr>
            <a:r>
              <a:rPr lang="en-US" dirty="0" err="1"/>
              <a:t>Eph</a:t>
            </a:r>
            <a:r>
              <a:rPr lang="en-US" dirty="0"/>
              <a:t> 2:6  And hath </a:t>
            </a:r>
            <a:r>
              <a:rPr lang="en-US" b="1" dirty="0">
                <a:solidFill>
                  <a:srgbClr val="FF0000"/>
                </a:solidFill>
              </a:rPr>
              <a:t>raised </a:t>
            </a:r>
            <a:r>
              <a:rPr lang="en-US" b="1" i="1" dirty="0">
                <a:solidFill>
                  <a:srgbClr val="FF0000"/>
                </a:solidFill>
              </a:rPr>
              <a:t>us</a:t>
            </a:r>
            <a:r>
              <a:rPr lang="en-US" b="1" dirty="0">
                <a:solidFill>
                  <a:srgbClr val="FF0000"/>
                </a:solidFill>
              </a:rPr>
              <a:t> up together, and made </a:t>
            </a:r>
            <a:r>
              <a:rPr lang="en-US" b="1" i="1" dirty="0">
                <a:solidFill>
                  <a:srgbClr val="FF0000"/>
                </a:solidFill>
              </a:rPr>
              <a:t>us</a:t>
            </a:r>
            <a:r>
              <a:rPr lang="en-US" b="1" dirty="0">
                <a:solidFill>
                  <a:srgbClr val="FF0000"/>
                </a:solidFill>
              </a:rPr>
              <a:t> sit together in heavenly </a:t>
            </a:r>
            <a:r>
              <a:rPr lang="en-US" b="1" i="1" dirty="0">
                <a:solidFill>
                  <a:srgbClr val="FF0000"/>
                </a:solidFill>
              </a:rPr>
              <a:t>places</a:t>
            </a:r>
            <a:r>
              <a:rPr lang="en-US" b="1" dirty="0">
                <a:solidFill>
                  <a:srgbClr val="FF0000"/>
                </a:solidFill>
              </a:rPr>
              <a:t> in Christ Jesus</a:t>
            </a:r>
            <a:r>
              <a:rPr lang="en-US" dirty="0"/>
              <a:t>: </a:t>
            </a:r>
          </a:p>
          <a:p>
            <a:pPr indent="-228600">
              <a:buFont typeface="Arial" panose="020B0604020202020204" pitchFamily="34" charset="0"/>
              <a:buChar char="•"/>
            </a:pPr>
            <a:r>
              <a:rPr lang="en-US" b="1" dirty="0">
                <a:solidFill>
                  <a:srgbClr val="FF0000"/>
                </a:solidFill>
              </a:rPr>
              <a:t>RAISED WITH HIM AND HIM IN US WE EXERCISE HIS POWER IN HIS NAME</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202703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91CF-6345-414D-8103-870578C42FC9}"/>
              </a:ext>
            </a:extLst>
          </p:cNvPr>
          <p:cNvSpPr>
            <a:spLocks noGrp="1"/>
          </p:cNvSpPr>
          <p:nvPr>
            <p:ph type="title"/>
          </p:nvPr>
        </p:nvSpPr>
        <p:spPr>
          <a:xfrm>
            <a:off x="433633" y="764373"/>
            <a:ext cx="11208470" cy="1293028"/>
          </a:xfrm>
        </p:spPr>
        <p:txBody>
          <a:bodyPr>
            <a:normAutofit/>
          </a:bodyPr>
          <a:lstStyle/>
          <a:p>
            <a:r>
              <a:rPr lang="en-US" sz="3600"/>
              <a:t>MATTHEW 16:18  NOTICE OF EVICTION WARRANT</a:t>
            </a:r>
            <a:endParaRPr lang="en-US" sz="3600" dirty="0"/>
          </a:p>
        </p:txBody>
      </p:sp>
      <p:sp>
        <p:nvSpPr>
          <p:cNvPr id="3" name="Content Placeholder 2">
            <a:extLst>
              <a:ext uri="{FF2B5EF4-FFF2-40B4-BE49-F238E27FC236}">
                <a16:creationId xmlns:a16="http://schemas.microsoft.com/office/drawing/2014/main" id="{8A22C70A-AEAE-4C5B-B1D6-5DDF12A927AA}"/>
              </a:ext>
            </a:extLst>
          </p:cNvPr>
          <p:cNvSpPr>
            <a:spLocks noGrp="1"/>
          </p:cNvSpPr>
          <p:nvPr>
            <p:ph idx="1"/>
          </p:nvPr>
        </p:nvSpPr>
        <p:spPr/>
        <p:txBody>
          <a:bodyPr/>
          <a:lstStyle/>
          <a:p>
            <a:r>
              <a:rPr lang="en-US" b="1" dirty="0"/>
              <a:t>Mat 16:18</a:t>
            </a:r>
            <a:r>
              <a:rPr lang="en-US" dirty="0"/>
              <a:t>  And I say also unto thee, That thou art Peter, and upon this rock</a:t>
            </a:r>
            <a:r>
              <a:rPr lang="en-US" b="1" dirty="0">
                <a:solidFill>
                  <a:srgbClr val="FF0000"/>
                </a:solidFill>
              </a:rPr>
              <a:t> I will build my church; and the gates of hell shall not prevail against it</a:t>
            </a:r>
            <a:r>
              <a:rPr lang="en-US" dirty="0"/>
              <a:t>. </a:t>
            </a:r>
          </a:p>
          <a:p>
            <a:r>
              <a:rPr lang="en-US" dirty="0"/>
              <a:t>Mat 16:19  And I will give unto thee the keys of the kingdom of heaven: and whatsoever thou shalt </a:t>
            </a:r>
            <a:r>
              <a:rPr lang="en-US" b="1" dirty="0">
                <a:solidFill>
                  <a:srgbClr val="FF0000"/>
                </a:solidFill>
              </a:rPr>
              <a:t>bind</a:t>
            </a:r>
            <a:r>
              <a:rPr lang="en-US" dirty="0"/>
              <a:t> on earth shall be </a:t>
            </a:r>
            <a:r>
              <a:rPr lang="en-US" b="1" dirty="0">
                <a:solidFill>
                  <a:srgbClr val="FF0000"/>
                </a:solidFill>
              </a:rPr>
              <a:t>bound</a:t>
            </a:r>
            <a:r>
              <a:rPr lang="en-US" dirty="0"/>
              <a:t> in heaven: and whatsoever thou shalt </a:t>
            </a:r>
            <a:r>
              <a:rPr lang="en-US" dirty="0">
                <a:solidFill>
                  <a:srgbClr val="FF0000"/>
                </a:solidFill>
              </a:rPr>
              <a:t>loose</a:t>
            </a:r>
            <a:r>
              <a:rPr lang="en-US" dirty="0"/>
              <a:t> on earth shall be </a:t>
            </a:r>
            <a:r>
              <a:rPr lang="en-US" dirty="0">
                <a:solidFill>
                  <a:srgbClr val="FF0000"/>
                </a:solidFill>
              </a:rPr>
              <a:t>loosed</a:t>
            </a:r>
            <a:r>
              <a:rPr lang="en-US" dirty="0"/>
              <a:t> in heaven. </a:t>
            </a:r>
          </a:p>
          <a:p>
            <a:endParaRPr lang="en-US" dirty="0"/>
          </a:p>
          <a:p>
            <a:r>
              <a:rPr lang="en-US" dirty="0">
                <a:solidFill>
                  <a:srgbClr val="FF0000"/>
                </a:solidFill>
              </a:rPr>
              <a:t>PREVAILING POWER AND PROTECTION</a:t>
            </a:r>
          </a:p>
          <a:p>
            <a:r>
              <a:rPr lang="en-US" dirty="0">
                <a:solidFill>
                  <a:srgbClr val="FF0000"/>
                </a:solidFill>
              </a:rPr>
              <a:t>THE POWER TO BIND THE POWERS OF SATAN</a:t>
            </a:r>
          </a:p>
          <a:p>
            <a:r>
              <a:rPr lang="en-US" dirty="0">
                <a:solidFill>
                  <a:srgbClr val="FF0000"/>
                </a:solidFill>
              </a:rPr>
              <a:t>THE POWER TO LOOSE PEOPLE FROM THEIR DEMON OPPRESSION</a:t>
            </a:r>
          </a:p>
        </p:txBody>
      </p:sp>
    </p:spTree>
    <p:extLst>
      <p:ext uri="{BB962C8B-B14F-4D97-AF65-F5344CB8AC3E}">
        <p14:creationId xmlns:p14="http://schemas.microsoft.com/office/powerpoint/2010/main" val="1505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58AB-76A6-4CF9-AE9E-8C956C7DFC01}"/>
              </a:ext>
            </a:extLst>
          </p:cNvPr>
          <p:cNvSpPr>
            <a:spLocks noGrp="1"/>
          </p:cNvSpPr>
          <p:nvPr>
            <p:ph type="title"/>
          </p:nvPr>
        </p:nvSpPr>
        <p:spPr>
          <a:xfrm>
            <a:off x="122549" y="764373"/>
            <a:ext cx="11821212" cy="1293028"/>
          </a:xfrm>
        </p:spPr>
        <p:txBody>
          <a:bodyPr/>
          <a:lstStyle/>
          <a:p>
            <a:r>
              <a:rPr lang="en-US" dirty="0"/>
              <a:t>MARCHING ORDERS EMPOWERED TO THE MAX</a:t>
            </a:r>
          </a:p>
        </p:txBody>
      </p:sp>
      <p:sp>
        <p:nvSpPr>
          <p:cNvPr id="3" name="Content Placeholder 2">
            <a:extLst>
              <a:ext uri="{FF2B5EF4-FFF2-40B4-BE49-F238E27FC236}">
                <a16:creationId xmlns:a16="http://schemas.microsoft.com/office/drawing/2014/main" id="{B07E408B-CF57-4BE9-80AC-F2506CD5C13A}"/>
              </a:ext>
            </a:extLst>
          </p:cNvPr>
          <p:cNvSpPr>
            <a:spLocks noGrp="1"/>
          </p:cNvSpPr>
          <p:nvPr>
            <p:ph idx="1"/>
          </p:nvPr>
        </p:nvSpPr>
        <p:spPr>
          <a:xfrm>
            <a:off x="685800" y="2194560"/>
            <a:ext cx="10820400" cy="4136967"/>
          </a:xfrm>
        </p:spPr>
        <p:txBody>
          <a:bodyPr>
            <a:normAutofit lnSpcReduction="10000"/>
          </a:bodyPr>
          <a:lstStyle/>
          <a:p>
            <a:r>
              <a:rPr lang="en-US" sz="2400" dirty="0"/>
              <a:t>Mat 28:18  And Jesus came and </a:t>
            </a:r>
            <a:r>
              <a:rPr lang="en-US" sz="2400" dirty="0" err="1"/>
              <a:t>spake</a:t>
            </a:r>
            <a:r>
              <a:rPr lang="en-US" sz="2400" dirty="0"/>
              <a:t> unto them, saying, </a:t>
            </a:r>
            <a:r>
              <a:rPr lang="en-US" sz="2400" b="1" dirty="0">
                <a:solidFill>
                  <a:srgbClr val="FF0000"/>
                </a:solidFill>
              </a:rPr>
              <a:t>All power is given unto me in heaven and in earth. </a:t>
            </a:r>
          </a:p>
          <a:p>
            <a:endParaRPr lang="en-US" sz="2400" b="1" dirty="0">
              <a:solidFill>
                <a:srgbClr val="FF0000"/>
              </a:solidFill>
            </a:endParaRPr>
          </a:p>
          <a:p>
            <a:r>
              <a:rPr lang="en-US" sz="2400" b="1" dirty="0">
                <a:solidFill>
                  <a:srgbClr val="FF0000"/>
                </a:solidFill>
              </a:rPr>
              <a:t>Mat 28:19  Go ye therefore</a:t>
            </a:r>
            <a:r>
              <a:rPr lang="en-US" sz="2400" dirty="0"/>
              <a:t>, and </a:t>
            </a:r>
            <a:r>
              <a:rPr lang="en-US" sz="2400" dirty="0">
                <a:solidFill>
                  <a:srgbClr val="FF0000"/>
                </a:solidFill>
              </a:rPr>
              <a:t>teach</a:t>
            </a:r>
            <a:r>
              <a:rPr lang="en-US" sz="2400" dirty="0"/>
              <a:t> all nations, </a:t>
            </a:r>
            <a:r>
              <a:rPr lang="en-US" sz="2400" dirty="0">
                <a:solidFill>
                  <a:srgbClr val="FF0000"/>
                </a:solidFill>
              </a:rPr>
              <a:t>baptizing </a:t>
            </a:r>
            <a:r>
              <a:rPr lang="en-US" sz="2400" dirty="0"/>
              <a:t>them in the name of the Father, and of the Son, and of the Holy Ghost: </a:t>
            </a:r>
          </a:p>
          <a:p>
            <a:endParaRPr lang="en-US" sz="2400" dirty="0"/>
          </a:p>
          <a:p>
            <a:r>
              <a:rPr lang="en-US" sz="2400" dirty="0"/>
              <a:t>Mat 28:20  </a:t>
            </a:r>
            <a:r>
              <a:rPr lang="en-US" sz="2400" dirty="0">
                <a:solidFill>
                  <a:srgbClr val="FF0000"/>
                </a:solidFill>
              </a:rPr>
              <a:t>Teaching them to observe all things </a:t>
            </a:r>
            <a:r>
              <a:rPr lang="en-US" sz="2400" dirty="0"/>
              <a:t>whatsoever I have commanded you: and, lo, </a:t>
            </a:r>
            <a:r>
              <a:rPr lang="en-US" sz="3200" b="1" dirty="0">
                <a:solidFill>
                  <a:srgbClr val="FF0000"/>
                </a:solidFill>
              </a:rPr>
              <a:t>I am with you </a:t>
            </a:r>
            <a:r>
              <a:rPr lang="en-US" sz="3200" b="1" dirty="0" err="1">
                <a:solidFill>
                  <a:srgbClr val="FF0000"/>
                </a:solidFill>
              </a:rPr>
              <a:t>alway</a:t>
            </a:r>
            <a:r>
              <a:rPr lang="en-US" sz="2400" dirty="0"/>
              <a:t>, </a:t>
            </a:r>
            <a:r>
              <a:rPr lang="en-US" sz="2400" i="1" dirty="0"/>
              <a:t>even</a:t>
            </a:r>
            <a:r>
              <a:rPr lang="en-US" sz="2400" dirty="0"/>
              <a:t> unto the end of the world. Amen.     JESUS POWER IN US IS THE WAY IT WAS MEANT TO BE AS WE ARE USED TO WIN SOULS AND DISCIPLE THEM TO FOLLOW JESUS AS LORD AND SAVIOR</a:t>
            </a:r>
          </a:p>
          <a:p>
            <a:endParaRPr lang="en-US" dirty="0"/>
          </a:p>
        </p:txBody>
      </p:sp>
    </p:spTree>
    <p:extLst>
      <p:ext uri="{BB962C8B-B14F-4D97-AF65-F5344CB8AC3E}">
        <p14:creationId xmlns:p14="http://schemas.microsoft.com/office/powerpoint/2010/main" val="226492571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1161</TotalTime>
  <Words>2331</Words>
  <Application>Microsoft Office PowerPoint</Application>
  <PresentationFormat>Widescreen</PresentationFormat>
  <Paragraphs>192</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Century Gothic</vt:lpstr>
      <vt:lpstr>Vapor Trail</vt:lpstr>
      <vt:lpstr>JESUS CHRIST IS LORD OF ALL</vt:lpstr>
      <vt:lpstr>JESUS CHRIST CONQUERS ALL DEMONS AT THE CROSS</vt:lpstr>
      <vt:lpstr>JESUS MINISTRY AND DELEGATED AUTHORITY</vt:lpstr>
      <vt:lpstr>JESUS GIVES US HIS AUTHORITY</vt:lpstr>
      <vt:lpstr>JESUS DEATH DEFEATED SATAN</vt:lpstr>
      <vt:lpstr>JESUS CHRIST NAME IS ABOVE ALL NAMES</vt:lpstr>
      <vt:lpstr>JESUS IS SEATED AT THE RIGHT HAND OF GOD EXALTED</vt:lpstr>
      <vt:lpstr>MATTHEW 16:18  NOTICE OF EVICTION WARRANT</vt:lpstr>
      <vt:lpstr>MARCHING ORDERS EMPOWERED TO THE MAX</vt:lpstr>
      <vt:lpstr>IT IS A HOLY SPIRIT FILLED MINISTRY</vt:lpstr>
      <vt:lpstr>DO A DOUBLE TEST</vt:lpstr>
      <vt:lpstr>PREPARING TO CONFRONT THE ENEMY</vt:lpstr>
      <vt:lpstr>PREPARING TO CAST OUT DEMONS</vt:lpstr>
      <vt:lpstr>DETERMINE TO WHAT EXTENT A PERSON IS DEMONIZED</vt:lpstr>
      <vt:lpstr>PREPARING TO CAST OUT DEMONS</vt:lpstr>
      <vt:lpstr>PREPARING TO CAST OUT DEMONS</vt:lpstr>
      <vt:lpstr>PREPARING TO CAST OUT DEMONS</vt:lpstr>
      <vt:lpstr>PREPARING TO CAST OUT DEMONS</vt:lpstr>
      <vt:lpstr>PREPARING TO CAST OUT DEMONS</vt:lpstr>
      <vt:lpstr>PREPARING TO CAST OUT DEMONS</vt:lpstr>
      <vt:lpstr>PREPARING TO CAST OUT DEMONS</vt:lpstr>
      <vt:lpstr>“Karl Payne’s “Ground Rule Box” </vt:lpstr>
      <vt:lpstr>“Karl Payne’s “Ground Rule Box” </vt:lpstr>
      <vt:lpstr>“Karl Payne’s “Ground Rule Box” </vt:lpstr>
      <vt:lpstr>“Karl Payne’s “Ground Rule Box” </vt:lpstr>
      <vt:lpstr>Four Declarations (to accompany the Ground Rules)</vt:lpstr>
      <vt:lpstr>Four Declarations (to accompany the Ground Rules)</vt:lpstr>
      <vt:lpstr>Four Declarations (to accompany the Ground Rules)</vt:lpstr>
      <vt:lpstr>Four Declarations (to accompany the Ground Rules)</vt:lpstr>
      <vt:lpstr>Periodicaly check up with delivered person</vt:lpstr>
      <vt:lpstr>Three things to help a person once they have had the demons cast out</vt:lpstr>
      <vt:lpstr>Transform your mind and help person grow</vt:lpstr>
      <vt:lpstr>Learn to rejoice you are going to heaven</vt:lpstr>
      <vt:lpstr>Learn to rejoice you are going to heaven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CHRIST IS LORD OF ALL</dc:title>
  <dc:creator>Robert De Corah</dc:creator>
  <cp:lastModifiedBy>Robert De Corah</cp:lastModifiedBy>
  <cp:revision>55</cp:revision>
  <dcterms:created xsi:type="dcterms:W3CDTF">2018-04-18T17:49:42Z</dcterms:created>
  <dcterms:modified xsi:type="dcterms:W3CDTF">2018-04-21T13:41:04Z</dcterms:modified>
</cp:coreProperties>
</file>